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70" r:id="rId3"/>
    <p:sldId id="257" r:id="rId4"/>
    <p:sldId id="258" r:id="rId5"/>
    <p:sldId id="267" r:id="rId6"/>
    <p:sldId id="259" r:id="rId7"/>
    <p:sldId id="260" r:id="rId8"/>
    <p:sldId id="261" r:id="rId9"/>
    <p:sldId id="272" r:id="rId10"/>
    <p:sldId id="266" r:id="rId11"/>
    <p:sldId id="263" r:id="rId12"/>
    <p:sldId id="273" r:id="rId13"/>
    <p:sldId id="264" r:id="rId14"/>
    <p:sldId id="265" r:id="rId15"/>
    <p:sldId id="269" r:id="rId16"/>
    <p:sldId id="271"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D09C0E-2245-4650-B74D-110A5C1C9775}" v="21" dt="2024-07-13T08:06:58.0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5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BI_RAJ_ SHARAVAN" userId="6eeb2769c8a31bbe" providerId="LiveId" clId="{63D09C0E-2245-4650-B74D-110A5C1C9775}"/>
    <pc:docChg chg="undo custSel addSld delSld modSld sldOrd">
      <pc:chgData name="RUBI_RAJ_ SHARAVAN" userId="6eeb2769c8a31bbe" providerId="LiveId" clId="{63D09C0E-2245-4650-B74D-110A5C1C9775}" dt="2024-07-13T08:28:09.868" v="628" actId="20577"/>
      <pc:docMkLst>
        <pc:docMk/>
      </pc:docMkLst>
      <pc:sldChg chg="addSp delSp modSp mod">
        <pc:chgData name="RUBI_RAJ_ SHARAVAN" userId="6eeb2769c8a31bbe" providerId="LiveId" clId="{63D09C0E-2245-4650-B74D-110A5C1C9775}" dt="2024-07-13T07:37:51.225" v="405" actId="1076"/>
        <pc:sldMkLst>
          <pc:docMk/>
          <pc:sldMk cId="0" sldId="257"/>
        </pc:sldMkLst>
        <pc:picChg chg="del">
          <ac:chgData name="RUBI_RAJ_ SHARAVAN" userId="6eeb2769c8a31bbe" providerId="LiveId" clId="{63D09C0E-2245-4650-B74D-110A5C1C9775}" dt="2024-07-13T07:37:43.943" v="403" actId="478"/>
          <ac:picMkLst>
            <pc:docMk/>
            <pc:sldMk cId="0" sldId="257"/>
            <ac:picMk id="4" creationId="{00000000-0000-0000-0000-000000000000}"/>
          </ac:picMkLst>
        </pc:picChg>
        <pc:picChg chg="add mod">
          <ac:chgData name="RUBI_RAJ_ SHARAVAN" userId="6eeb2769c8a31bbe" providerId="LiveId" clId="{63D09C0E-2245-4650-B74D-110A5C1C9775}" dt="2024-07-13T07:37:51.225" v="405" actId="1076"/>
          <ac:picMkLst>
            <pc:docMk/>
            <pc:sldMk cId="0" sldId="257"/>
            <ac:picMk id="5" creationId="{B747EE57-4C59-3C4B-5D1E-D7EE800E860B}"/>
          </ac:picMkLst>
        </pc:picChg>
      </pc:sldChg>
      <pc:sldChg chg="addSp modSp mod">
        <pc:chgData name="RUBI_RAJ_ SHARAVAN" userId="6eeb2769c8a31bbe" providerId="LiveId" clId="{63D09C0E-2245-4650-B74D-110A5C1C9775}" dt="2024-07-13T07:47:23.332" v="508" actId="20577"/>
        <pc:sldMkLst>
          <pc:docMk/>
          <pc:sldMk cId="0" sldId="258"/>
        </pc:sldMkLst>
        <pc:spChg chg="mod">
          <ac:chgData name="RUBI_RAJ_ SHARAVAN" userId="6eeb2769c8a31bbe" providerId="LiveId" clId="{63D09C0E-2245-4650-B74D-110A5C1C9775}" dt="2024-07-13T07:47:23.332" v="508" actId="20577"/>
          <ac:spMkLst>
            <pc:docMk/>
            <pc:sldMk cId="0" sldId="258"/>
            <ac:spMk id="10" creationId="{00000000-0000-0000-0000-000000000000}"/>
          </ac:spMkLst>
        </pc:spChg>
        <pc:spChg chg="add mod">
          <ac:chgData name="RUBI_RAJ_ SHARAVAN" userId="6eeb2769c8a31bbe" providerId="LiveId" clId="{63D09C0E-2245-4650-B74D-110A5C1C9775}" dt="2024-07-13T07:30:14.827" v="295" actId="1076"/>
          <ac:spMkLst>
            <pc:docMk/>
            <pc:sldMk cId="0" sldId="258"/>
            <ac:spMk id="21" creationId="{F816E75D-1A54-48F1-EAE2-2400FF709D7B}"/>
          </ac:spMkLst>
        </pc:spChg>
        <pc:picChg chg="add mod">
          <ac:chgData name="RUBI_RAJ_ SHARAVAN" userId="6eeb2769c8a31bbe" providerId="LiveId" clId="{63D09C0E-2245-4650-B74D-110A5C1C9775}" dt="2024-07-13T07:29:54.477" v="251" actId="1076"/>
          <ac:picMkLst>
            <pc:docMk/>
            <pc:sldMk cId="0" sldId="258"/>
            <ac:picMk id="20" creationId="{E22C82A8-BE95-679D-4351-B27DD4621FA8}"/>
          </ac:picMkLst>
        </pc:picChg>
      </pc:sldChg>
      <pc:sldChg chg="modSp mod">
        <pc:chgData name="RUBI_RAJ_ SHARAVAN" userId="6eeb2769c8a31bbe" providerId="LiveId" clId="{63D09C0E-2245-4650-B74D-110A5C1C9775}" dt="2024-07-13T07:38:15.076" v="412" actId="20577"/>
        <pc:sldMkLst>
          <pc:docMk/>
          <pc:sldMk cId="0" sldId="259"/>
        </pc:sldMkLst>
        <pc:spChg chg="mod">
          <ac:chgData name="RUBI_RAJ_ SHARAVAN" userId="6eeb2769c8a31bbe" providerId="LiveId" clId="{63D09C0E-2245-4650-B74D-110A5C1C9775}" dt="2024-07-13T07:38:15.076" v="412" actId="20577"/>
          <ac:spMkLst>
            <pc:docMk/>
            <pc:sldMk cId="0" sldId="259"/>
            <ac:spMk id="5" creationId="{00000000-0000-0000-0000-000000000000}"/>
          </ac:spMkLst>
        </pc:spChg>
      </pc:sldChg>
      <pc:sldChg chg="modSp mod">
        <pc:chgData name="RUBI_RAJ_ SHARAVAN" userId="6eeb2769c8a31bbe" providerId="LiveId" clId="{63D09C0E-2245-4650-B74D-110A5C1C9775}" dt="2024-07-13T07:19:26.761" v="1" actId="1076"/>
        <pc:sldMkLst>
          <pc:docMk/>
          <pc:sldMk cId="0" sldId="263"/>
        </pc:sldMkLst>
        <pc:picChg chg="mod">
          <ac:chgData name="RUBI_RAJ_ SHARAVAN" userId="6eeb2769c8a31bbe" providerId="LiveId" clId="{63D09C0E-2245-4650-B74D-110A5C1C9775}" dt="2024-07-13T07:19:26.761" v="1" actId="1076"/>
          <ac:picMkLst>
            <pc:docMk/>
            <pc:sldMk cId="0" sldId="263"/>
            <ac:picMk id="19" creationId="{C8246283-7D16-12C1-1933-65E00569696F}"/>
          </ac:picMkLst>
        </pc:picChg>
      </pc:sldChg>
      <pc:sldChg chg="delSp modSp mod">
        <pc:chgData name="RUBI_RAJ_ SHARAVAN" userId="6eeb2769c8a31bbe" providerId="LiveId" clId="{63D09C0E-2245-4650-B74D-110A5C1C9775}" dt="2024-07-13T07:21:36.514" v="206" actId="20577"/>
        <pc:sldMkLst>
          <pc:docMk/>
          <pc:sldMk cId="0" sldId="264"/>
        </pc:sldMkLst>
        <pc:spChg chg="mod">
          <ac:chgData name="RUBI_RAJ_ SHARAVAN" userId="6eeb2769c8a31bbe" providerId="LiveId" clId="{63D09C0E-2245-4650-B74D-110A5C1C9775}" dt="2024-07-13T07:19:55.971" v="3" actId="20577"/>
          <ac:spMkLst>
            <pc:docMk/>
            <pc:sldMk cId="0" sldId="264"/>
            <ac:spMk id="3" creationId="{00000000-0000-0000-0000-000000000000}"/>
          </ac:spMkLst>
        </pc:spChg>
        <pc:spChg chg="mod">
          <ac:chgData name="RUBI_RAJ_ SHARAVAN" userId="6eeb2769c8a31bbe" providerId="LiveId" clId="{63D09C0E-2245-4650-B74D-110A5C1C9775}" dt="2024-07-13T07:20:32.953" v="50" actId="20577"/>
          <ac:spMkLst>
            <pc:docMk/>
            <pc:sldMk cId="0" sldId="264"/>
            <ac:spMk id="17" creationId="{00000000-0000-0000-0000-000000000000}"/>
          </ac:spMkLst>
        </pc:spChg>
        <pc:spChg chg="mod">
          <ac:chgData name="RUBI_RAJ_ SHARAVAN" userId="6eeb2769c8a31bbe" providerId="LiveId" clId="{63D09C0E-2245-4650-B74D-110A5C1C9775}" dt="2024-07-13T07:21:36.514" v="206" actId="20577"/>
          <ac:spMkLst>
            <pc:docMk/>
            <pc:sldMk cId="0" sldId="264"/>
            <ac:spMk id="18" creationId="{00000000-0000-0000-0000-000000000000}"/>
          </ac:spMkLst>
        </pc:spChg>
        <pc:picChg chg="del">
          <ac:chgData name="RUBI_RAJ_ SHARAVAN" userId="6eeb2769c8a31bbe" providerId="LiveId" clId="{63D09C0E-2245-4650-B74D-110A5C1C9775}" dt="2024-07-13T07:19:47.554" v="2" actId="478"/>
          <ac:picMkLst>
            <pc:docMk/>
            <pc:sldMk cId="0" sldId="264"/>
            <ac:picMk id="19" creationId="{00000000-0000-0000-0000-000000000000}"/>
          </ac:picMkLst>
        </pc:picChg>
      </pc:sldChg>
      <pc:sldChg chg="delSp mod">
        <pc:chgData name="RUBI_RAJ_ SHARAVAN" userId="6eeb2769c8a31bbe" providerId="LiveId" clId="{63D09C0E-2245-4650-B74D-110A5C1C9775}" dt="2024-07-13T07:21:59.897" v="207" actId="478"/>
        <pc:sldMkLst>
          <pc:docMk/>
          <pc:sldMk cId="0" sldId="265"/>
        </pc:sldMkLst>
        <pc:picChg chg="del">
          <ac:chgData name="RUBI_RAJ_ SHARAVAN" userId="6eeb2769c8a31bbe" providerId="LiveId" clId="{63D09C0E-2245-4650-B74D-110A5C1C9775}" dt="2024-07-13T07:21:59.897" v="207" actId="478"/>
          <ac:picMkLst>
            <pc:docMk/>
            <pc:sldMk cId="0" sldId="265"/>
            <ac:picMk id="20" creationId="{00000000-0000-0000-0000-000000000000}"/>
          </ac:picMkLst>
        </pc:picChg>
      </pc:sldChg>
      <pc:sldChg chg="modSp mod">
        <pc:chgData name="RUBI_RAJ_ SHARAVAN" userId="6eeb2769c8a31bbe" providerId="LiveId" clId="{63D09C0E-2245-4650-B74D-110A5C1C9775}" dt="2024-07-13T08:28:09.868" v="628" actId="20577"/>
        <pc:sldMkLst>
          <pc:docMk/>
          <pc:sldMk cId="3289116320" sldId="266"/>
        </pc:sldMkLst>
        <pc:spChg chg="mod">
          <ac:chgData name="RUBI_RAJ_ SHARAVAN" userId="6eeb2769c8a31bbe" providerId="LiveId" clId="{63D09C0E-2245-4650-B74D-110A5C1C9775}" dt="2024-07-13T08:28:09.868" v="628" actId="20577"/>
          <ac:spMkLst>
            <pc:docMk/>
            <pc:sldMk cId="3289116320" sldId="266"/>
            <ac:spMk id="8" creationId="{00000000-0000-0000-0000-000000000000}"/>
          </ac:spMkLst>
        </pc:spChg>
        <pc:spChg chg="mod">
          <ac:chgData name="RUBI_RAJ_ SHARAVAN" userId="6eeb2769c8a31bbe" providerId="LiveId" clId="{63D09C0E-2245-4650-B74D-110A5C1C9775}" dt="2024-07-13T08:28:08.645" v="625" actId="20577"/>
          <ac:spMkLst>
            <pc:docMk/>
            <pc:sldMk cId="3289116320" sldId="266"/>
            <ac:spMk id="11" creationId="{00000000-0000-0000-0000-000000000000}"/>
          </ac:spMkLst>
        </pc:spChg>
      </pc:sldChg>
      <pc:sldChg chg="new del">
        <pc:chgData name="RUBI_RAJ_ SHARAVAN" userId="6eeb2769c8a31bbe" providerId="LiveId" clId="{63D09C0E-2245-4650-B74D-110A5C1C9775}" dt="2024-07-13T07:25:35.939" v="210" actId="47"/>
        <pc:sldMkLst>
          <pc:docMk/>
          <pc:sldMk cId="140819644" sldId="268"/>
        </pc:sldMkLst>
      </pc:sldChg>
      <pc:sldChg chg="addSp delSp modSp add mod">
        <pc:chgData name="RUBI_RAJ_ SHARAVAN" userId="6eeb2769c8a31bbe" providerId="LiveId" clId="{63D09C0E-2245-4650-B74D-110A5C1C9775}" dt="2024-07-13T07:28:29.797" v="249" actId="20577"/>
        <pc:sldMkLst>
          <pc:docMk/>
          <pc:sldMk cId="3463308625" sldId="269"/>
        </pc:sldMkLst>
        <pc:spChg chg="del mod">
          <ac:chgData name="RUBI_RAJ_ SHARAVAN" userId="6eeb2769c8a31bbe" providerId="LiveId" clId="{63D09C0E-2245-4650-B74D-110A5C1C9775}" dt="2024-07-13T07:25:59.668" v="225" actId="478"/>
          <ac:spMkLst>
            <pc:docMk/>
            <pc:sldMk cId="3463308625" sldId="269"/>
            <ac:spMk id="3" creationId="{00000000-0000-0000-0000-000000000000}"/>
          </ac:spMkLst>
        </pc:spChg>
        <pc:spChg chg="mod">
          <ac:chgData name="RUBI_RAJ_ SHARAVAN" userId="6eeb2769c8a31bbe" providerId="LiveId" clId="{63D09C0E-2245-4650-B74D-110A5C1C9775}" dt="2024-07-13T07:25:45.915" v="220" actId="20577"/>
          <ac:spMkLst>
            <pc:docMk/>
            <pc:sldMk cId="3463308625" sldId="269"/>
            <ac:spMk id="6" creationId="{00000000-0000-0000-0000-000000000000}"/>
          </ac:spMkLst>
        </pc:spChg>
        <pc:spChg chg="del">
          <ac:chgData name="RUBI_RAJ_ SHARAVAN" userId="6eeb2769c8a31bbe" providerId="LiveId" clId="{63D09C0E-2245-4650-B74D-110A5C1C9775}" dt="2024-07-13T07:25:50.286" v="221" actId="478"/>
          <ac:spMkLst>
            <pc:docMk/>
            <pc:sldMk cId="3463308625" sldId="269"/>
            <ac:spMk id="7" creationId="{00000000-0000-0000-0000-000000000000}"/>
          </ac:spMkLst>
        </pc:spChg>
        <pc:spChg chg="del">
          <ac:chgData name="RUBI_RAJ_ SHARAVAN" userId="6eeb2769c8a31bbe" providerId="LiveId" clId="{63D09C0E-2245-4650-B74D-110A5C1C9775}" dt="2024-07-13T07:26:12.028" v="229" actId="478"/>
          <ac:spMkLst>
            <pc:docMk/>
            <pc:sldMk cId="3463308625" sldId="269"/>
            <ac:spMk id="9" creationId="{00000000-0000-0000-0000-000000000000}"/>
          </ac:spMkLst>
        </pc:spChg>
        <pc:spChg chg="mod">
          <ac:chgData name="RUBI_RAJ_ SHARAVAN" userId="6eeb2769c8a31bbe" providerId="LiveId" clId="{63D09C0E-2245-4650-B74D-110A5C1C9775}" dt="2024-07-13T07:26:10.731" v="228" actId="6549"/>
          <ac:spMkLst>
            <pc:docMk/>
            <pc:sldMk cId="3463308625" sldId="269"/>
            <ac:spMk id="10" creationId="{00000000-0000-0000-0000-000000000000}"/>
          </ac:spMkLst>
        </pc:spChg>
        <pc:spChg chg="mod">
          <ac:chgData name="RUBI_RAJ_ SHARAVAN" userId="6eeb2769c8a31bbe" providerId="LiveId" clId="{63D09C0E-2245-4650-B74D-110A5C1C9775}" dt="2024-07-13T07:26:09.397" v="227" actId="6549"/>
          <ac:spMkLst>
            <pc:docMk/>
            <pc:sldMk cId="3463308625" sldId="269"/>
            <ac:spMk id="11" creationId="{00000000-0000-0000-0000-000000000000}"/>
          </ac:spMkLst>
        </pc:spChg>
        <pc:spChg chg="mod">
          <ac:chgData name="RUBI_RAJ_ SHARAVAN" userId="6eeb2769c8a31bbe" providerId="LiveId" clId="{63D09C0E-2245-4650-B74D-110A5C1C9775}" dt="2024-07-13T07:26:15.446" v="232" actId="6549"/>
          <ac:spMkLst>
            <pc:docMk/>
            <pc:sldMk cId="3463308625" sldId="269"/>
            <ac:spMk id="13" creationId="{00000000-0000-0000-0000-000000000000}"/>
          </ac:spMkLst>
        </pc:spChg>
        <pc:spChg chg="mod">
          <ac:chgData name="RUBI_RAJ_ SHARAVAN" userId="6eeb2769c8a31bbe" providerId="LiveId" clId="{63D09C0E-2245-4650-B74D-110A5C1C9775}" dt="2024-07-13T07:26:14.336" v="231" actId="6549"/>
          <ac:spMkLst>
            <pc:docMk/>
            <pc:sldMk cId="3463308625" sldId="269"/>
            <ac:spMk id="14" creationId="{00000000-0000-0000-0000-000000000000}"/>
          </ac:spMkLst>
        </pc:spChg>
        <pc:spChg chg="mod">
          <ac:chgData name="RUBI_RAJ_ SHARAVAN" userId="6eeb2769c8a31bbe" providerId="LiveId" clId="{63D09C0E-2245-4650-B74D-110A5C1C9775}" dt="2024-07-13T07:26:13.226" v="230" actId="6549"/>
          <ac:spMkLst>
            <pc:docMk/>
            <pc:sldMk cId="3463308625" sldId="269"/>
            <ac:spMk id="15" creationId="{00000000-0000-0000-0000-000000000000}"/>
          </ac:spMkLst>
        </pc:spChg>
        <pc:spChg chg="mod">
          <ac:chgData name="RUBI_RAJ_ SHARAVAN" userId="6eeb2769c8a31bbe" providerId="LiveId" clId="{63D09C0E-2245-4650-B74D-110A5C1C9775}" dt="2024-07-13T07:28:29.797" v="249" actId="20577"/>
          <ac:spMkLst>
            <pc:docMk/>
            <pc:sldMk cId="3463308625" sldId="269"/>
            <ac:spMk id="17" creationId="{00000000-0000-0000-0000-000000000000}"/>
          </ac:spMkLst>
        </pc:spChg>
        <pc:spChg chg="add del mod">
          <ac:chgData name="RUBI_RAJ_ SHARAVAN" userId="6eeb2769c8a31bbe" providerId="LiveId" clId="{63D09C0E-2245-4650-B74D-110A5C1C9775}" dt="2024-07-13T07:28:19.402" v="248" actId="3064"/>
          <ac:spMkLst>
            <pc:docMk/>
            <pc:sldMk cId="3463308625" sldId="269"/>
            <ac:spMk id="18" creationId="{00000000-0000-0000-0000-000000000000}"/>
          </ac:spMkLst>
        </pc:spChg>
        <pc:spChg chg="mod">
          <ac:chgData name="RUBI_RAJ_ SHARAVAN" userId="6eeb2769c8a31bbe" providerId="LiveId" clId="{63D09C0E-2245-4650-B74D-110A5C1C9775}" dt="2024-07-13T07:26:16.970" v="233" actId="6549"/>
          <ac:spMkLst>
            <pc:docMk/>
            <pc:sldMk cId="3463308625" sldId="269"/>
            <ac:spMk id="19" creationId="{00000000-0000-0000-0000-000000000000}"/>
          </ac:spMkLst>
        </pc:spChg>
        <pc:spChg chg="add mod">
          <ac:chgData name="RUBI_RAJ_ SHARAVAN" userId="6eeb2769c8a31bbe" providerId="LiveId" clId="{63D09C0E-2245-4650-B74D-110A5C1C9775}" dt="2024-07-13T07:27:49.755" v="246" actId="767"/>
          <ac:spMkLst>
            <pc:docMk/>
            <pc:sldMk cId="3463308625" sldId="269"/>
            <ac:spMk id="20" creationId="{1C3DF28B-CA7C-70E0-E3AA-842597931D3E}"/>
          </ac:spMkLst>
        </pc:spChg>
      </pc:sldChg>
      <pc:sldChg chg="addSp delSp modSp add mod">
        <pc:chgData name="RUBI_RAJ_ SHARAVAN" userId="6eeb2769c8a31bbe" providerId="LiveId" clId="{63D09C0E-2245-4650-B74D-110A5C1C9775}" dt="2024-07-13T07:56:21.390" v="573" actId="20577"/>
        <pc:sldMkLst>
          <pc:docMk/>
          <pc:sldMk cId="352966" sldId="270"/>
        </pc:sldMkLst>
        <pc:spChg chg="mod">
          <ac:chgData name="RUBI_RAJ_ SHARAVAN" userId="6eeb2769c8a31bbe" providerId="LiveId" clId="{63D09C0E-2245-4650-B74D-110A5C1C9775}" dt="2024-07-13T07:35:53.207" v="314" actId="20577"/>
          <ac:spMkLst>
            <pc:docMk/>
            <pc:sldMk cId="352966" sldId="270"/>
            <ac:spMk id="6" creationId="{00000000-0000-0000-0000-000000000000}"/>
          </ac:spMkLst>
        </pc:spChg>
        <pc:spChg chg="mod">
          <ac:chgData name="RUBI_RAJ_ SHARAVAN" userId="6eeb2769c8a31bbe" providerId="LiveId" clId="{63D09C0E-2245-4650-B74D-110A5C1C9775}" dt="2024-07-13T07:56:21.390" v="573" actId="20577"/>
          <ac:spMkLst>
            <pc:docMk/>
            <pc:sldMk cId="352966" sldId="270"/>
            <ac:spMk id="7" creationId="{00000000-0000-0000-0000-000000000000}"/>
          </ac:spMkLst>
        </pc:spChg>
        <pc:picChg chg="mod">
          <ac:chgData name="RUBI_RAJ_ SHARAVAN" userId="6eeb2769c8a31bbe" providerId="LiveId" clId="{63D09C0E-2245-4650-B74D-110A5C1C9775}" dt="2024-07-13T07:35:40.396" v="309" actId="1076"/>
          <ac:picMkLst>
            <pc:docMk/>
            <pc:sldMk cId="352966" sldId="270"/>
            <ac:picMk id="4" creationId="{00000000-0000-0000-0000-000000000000}"/>
          </ac:picMkLst>
        </pc:picChg>
        <pc:picChg chg="del">
          <ac:chgData name="RUBI_RAJ_ SHARAVAN" userId="6eeb2769c8a31bbe" providerId="LiveId" clId="{63D09C0E-2245-4650-B74D-110A5C1C9775}" dt="2024-07-13T07:35:10.860" v="298" actId="478"/>
          <ac:picMkLst>
            <pc:docMk/>
            <pc:sldMk cId="352966" sldId="270"/>
            <ac:picMk id="5" creationId="{00000000-0000-0000-0000-000000000000}"/>
          </ac:picMkLst>
        </pc:picChg>
        <pc:picChg chg="add mod">
          <ac:chgData name="RUBI_RAJ_ SHARAVAN" userId="6eeb2769c8a31bbe" providerId="LiveId" clId="{63D09C0E-2245-4650-B74D-110A5C1C9775}" dt="2024-07-13T07:35:50.149" v="313" actId="1076"/>
          <ac:picMkLst>
            <pc:docMk/>
            <pc:sldMk cId="352966" sldId="270"/>
            <ac:picMk id="1026" creationId="{50C63D83-1407-CCD1-5C7B-2CC28BD357B3}"/>
          </ac:picMkLst>
        </pc:picChg>
        <pc:picChg chg="add mod">
          <ac:chgData name="RUBI_RAJ_ SHARAVAN" userId="6eeb2769c8a31bbe" providerId="LiveId" clId="{63D09C0E-2245-4650-B74D-110A5C1C9775}" dt="2024-07-13T07:35:48.401" v="312" actId="1076"/>
          <ac:picMkLst>
            <pc:docMk/>
            <pc:sldMk cId="352966" sldId="270"/>
            <ac:picMk id="1028" creationId="{A3066AE6-5CF3-CBF2-0EF6-DABE3DC56FEF}"/>
          </ac:picMkLst>
        </pc:picChg>
      </pc:sldChg>
      <pc:sldChg chg="modSp add mod">
        <pc:chgData name="RUBI_RAJ_ SHARAVAN" userId="6eeb2769c8a31bbe" providerId="LiveId" clId="{63D09C0E-2245-4650-B74D-110A5C1C9775}" dt="2024-07-13T07:46:10.274" v="500" actId="20577"/>
        <pc:sldMkLst>
          <pc:docMk/>
          <pc:sldMk cId="3938709515" sldId="271"/>
        </pc:sldMkLst>
        <pc:spChg chg="mod">
          <ac:chgData name="RUBI_RAJ_ SHARAVAN" userId="6eeb2769c8a31bbe" providerId="LiveId" clId="{63D09C0E-2245-4650-B74D-110A5C1C9775}" dt="2024-07-13T07:45:30.292" v="422" actId="20577"/>
          <ac:spMkLst>
            <pc:docMk/>
            <pc:sldMk cId="3938709515" sldId="271"/>
            <ac:spMk id="6" creationId="{00000000-0000-0000-0000-000000000000}"/>
          </ac:spMkLst>
        </pc:spChg>
        <pc:spChg chg="mod">
          <ac:chgData name="RUBI_RAJ_ SHARAVAN" userId="6eeb2769c8a31bbe" providerId="LiveId" clId="{63D09C0E-2245-4650-B74D-110A5C1C9775}" dt="2024-07-13T07:46:10.274" v="500" actId="20577"/>
          <ac:spMkLst>
            <pc:docMk/>
            <pc:sldMk cId="3938709515" sldId="271"/>
            <ac:spMk id="18" creationId="{00000000-0000-0000-0000-000000000000}"/>
          </ac:spMkLst>
        </pc:spChg>
      </pc:sldChg>
      <pc:sldChg chg="modSp add del mod">
        <pc:chgData name="RUBI_RAJ_ SHARAVAN" userId="6eeb2769c8a31bbe" providerId="LiveId" clId="{63D09C0E-2245-4650-B74D-110A5C1C9775}" dt="2024-07-13T07:57:07.520" v="577" actId="47"/>
        <pc:sldMkLst>
          <pc:docMk/>
          <pc:sldMk cId="1430836325" sldId="272"/>
        </pc:sldMkLst>
        <pc:spChg chg="mod">
          <ac:chgData name="RUBI_RAJ_ SHARAVAN" userId="6eeb2769c8a31bbe" providerId="LiveId" clId="{63D09C0E-2245-4650-B74D-110A5C1C9775}" dt="2024-07-13T07:57:04.479" v="576" actId="1076"/>
          <ac:spMkLst>
            <pc:docMk/>
            <pc:sldMk cId="1430836325" sldId="272"/>
            <ac:spMk id="3" creationId="{00000000-0000-0000-0000-000000000000}"/>
          </ac:spMkLst>
        </pc:spChg>
      </pc:sldChg>
      <pc:sldChg chg="delSp modSp add mod ord">
        <pc:chgData name="RUBI_RAJ_ SHARAVAN" userId="6eeb2769c8a31bbe" providerId="LiveId" clId="{63D09C0E-2245-4650-B74D-110A5C1C9775}" dt="2024-07-13T07:58:20.408" v="600" actId="1076"/>
        <pc:sldMkLst>
          <pc:docMk/>
          <pc:sldMk cId="3396247953" sldId="272"/>
        </pc:sldMkLst>
        <pc:spChg chg="mod">
          <ac:chgData name="RUBI_RAJ_ SHARAVAN" userId="6eeb2769c8a31bbe" providerId="LiveId" clId="{63D09C0E-2245-4650-B74D-110A5C1C9775}" dt="2024-07-13T07:58:20.408" v="600" actId="1076"/>
          <ac:spMkLst>
            <pc:docMk/>
            <pc:sldMk cId="3396247953" sldId="272"/>
            <ac:spMk id="4" creationId="{00000000-0000-0000-0000-000000000000}"/>
          </ac:spMkLst>
        </pc:spChg>
        <pc:spChg chg="del">
          <ac:chgData name="RUBI_RAJ_ SHARAVAN" userId="6eeb2769c8a31bbe" providerId="LiveId" clId="{63D09C0E-2245-4650-B74D-110A5C1C9775}" dt="2024-07-13T07:57:29.940" v="585" actId="478"/>
          <ac:spMkLst>
            <pc:docMk/>
            <pc:sldMk cId="3396247953" sldId="272"/>
            <ac:spMk id="18" creationId="{91EF8914-5D87-FC6E-335E-E2B01FC4902F}"/>
          </ac:spMkLst>
        </pc:spChg>
        <pc:spChg chg="del">
          <ac:chgData name="RUBI_RAJ_ SHARAVAN" userId="6eeb2769c8a31bbe" providerId="LiveId" clId="{63D09C0E-2245-4650-B74D-110A5C1C9775}" dt="2024-07-13T07:57:29.940" v="585" actId="478"/>
          <ac:spMkLst>
            <pc:docMk/>
            <pc:sldMk cId="3396247953" sldId="272"/>
            <ac:spMk id="24" creationId="{B29178E6-7472-DAA8-5F22-FE3B39F7B15F}"/>
          </ac:spMkLst>
        </pc:spChg>
        <pc:spChg chg="del">
          <ac:chgData name="RUBI_RAJ_ SHARAVAN" userId="6eeb2769c8a31bbe" providerId="LiveId" clId="{63D09C0E-2245-4650-B74D-110A5C1C9775}" dt="2024-07-13T07:57:29.940" v="585" actId="478"/>
          <ac:spMkLst>
            <pc:docMk/>
            <pc:sldMk cId="3396247953" sldId="272"/>
            <ac:spMk id="26" creationId="{2E6F2DFE-8EDE-CE37-1ACC-74030636D7B4}"/>
          </ac:spMkLst>
        </pc:spChg>
        <pc:spChg chg="del">
          <ac:chgData name="RUBI_RAJ_ SHARAVAN" userId="6eeb2769c8a31bbe" providerId="LiveId" clId="{63D09C0E-2245-4650-B74D-110A5C1C9775}" dt="2024-07-13T07:57:29.940" v="585" actId="478"/>
          <ac:spMkLst>
            <pc:docMk/>
            <pc:sldMk cId="3396247953" sldId="272"/>
            <ac:spMk id="28" creationId="{8D59662C-8259-1D5D-0AC8-7D0B6C7E71B0}"/>
          </ac:spMkLst>
        </pc:spChg>
        <pc:spChg chg="del">
          <ac:chgData name="RUBI_RAJ_ SHARAVAN" userId="6eeb2769c8a31bbe" providerId="LiveId" clId="{63D09C0E-2245-4650-B74D-110A5C1C9775}" dt="2024-07-13T07:57:29.940" v="585" actId="478"/>
          <ac:spMkLst>
            <pc:docMk/>
            <pc:sldMk cId="3396247953" sldId="272"/>
            <ac:spMk id="30" creationId="{3F877E63-46BB-0631-BF90-637AC8C0D9D6}"/>
          </ac:spMkLst>
        </pc:spChg>
        <pc:spChg chg="del">
          <ac:chgData name="RUBI_RAJ_ SHARAVAN" userId="6eeb2769c8a31bbe" providerId="LiveId" clId="{63D09C0E-2245-4650-B74D-110A5C1C9775}" dt="2024-07-13T07:57:29.940" v="585" actId="478"/>
          <ac:spMkLst>
            <pc:docMk/>
            <pc:sldMk cId="3396247953" sldId="272"/>
            <ac:spMk id="34" creationId="{1919067B-8308-6920-E1E9-E8F0FA12B010}"/>
          </ac:spMkLst>
        </pc:spChg>
        <pc:spChg chg="del">
          <ac:chgData name="RUBI_RAJ_ SHARAVAN" userId="6eeb2769c8a31bbe" providerId="LiveId" clId="{63D09C0E-2245-4650-B74D-110A5C1C9775}" dt="2024-07-13T07:57:29.940" v="585" actId="478"/>
          <ac:spMkLst>
            <pc:docMk/>
            <pc:sldMk cId="3396247953" sldId="272"/>
            <ac:spMk id="39" creationId="{4152363C-6275-BADE-4688-354D2DC72B42}"/>
          </ac:spMkLst>
        </pc:spChg>
        <pc:spChg chg="del">
          <ac:chgData name="RUBI_RAJ_ SHARAVAN" userId="6eeb2769c8a31bbe" providerId="LiveId" clId="{63D09C0E-2245-4650-B74D-110A5C1C9775}" dt="2024-07-13T07:57:29.940" v="585" actId="478"/>
          <ac:spMkLst>
            <pc:docMk/>
            <pc:sldMk cId="3396247953" sldId="272"/>
            <ac:spMk id="41" creationId="{00D8FB03-ABF9-53D4-2FBC-5E55C103E845}"/>
          </ac:spMkLst>
        </pc:spChg>
        <pc:spChg chg="del">
          <ac:chgData name="RUBI_RAJ_ SHARAVAN" userId="6eeb2769c8a31bbe" providerId="LiveId" clId="{63D09C0E-2245-4650-B74D-110A5C1C9775}" dt="2024-07-13T07:57:29.940" v="585" actId="478"/>
          <ac:spMkLst>
            <pc:docMk/>
            <pc:sldMk cId="3396247953" sldId="272"/>
            <ac:spMk id="46" creationId="{E2ADF6D4-42BA-CD95-CBCD-42848A1D4C82}"/>
          </ac:spMkLst>
        </pc:spChg>
        <pc:spChg chg="del">
          <ac:chgData name="RUBI_RAJ_ SHARAVAN" userId="6eeb2769c8a31bbe" providerId="LiveId" clId="{63D09C0E-2245-4650-B74D-110A5C1C9775}" dt="2024-07-13T07:57:29.940" v="585" actId="478"/>
          <ac:spMkLst>
            <pc:docMk/>
            <pc:sldMk cId="3396247953" sldId="272"/>
            <ac:spMk id="48" creationId="{F7565C21-3162-18C1-DCF0-56CC8B9D88FE}"/>
          </ac:spMkLst>
        </pc:spChg>
        <pc:spChg chg="del">
          <ac:chgData name="RUBI_RAJ_ SHARAVAN" userId="6eeb2769c8a31bbe" providerId="LiveId" clId="{63D09C0E-2245-4650-B74D-110A5C1C9775}" dt="2024-07-13T07:57:29.940" v="585" actId="478"/>
          <ac:spMkLst>
            <pc:docMk/>
            <pc:sldMk cId="3396247953" sldId="272"/>
            <ac:spMk id="54" creationId="{3DD8DAC6-C86F-9CE7-0944-6C1A51EDA267}"/>
          </ac:spMkLst>
        </pc:spChg>
        <pc:spChg chg="del">
          <ac:chgData name="RUBI_RAJ_ SHARAVAN" userId="6eeb2769c8a31bbe" providerId="LiveId" clId="{63D09C0E-2245-4650-B74D-110A5C1C9775}" dt="2024-07-13T07:57:29.940" v="585" actId="478"/>
          <ac:spMkLst>
            <pc:docMk/>
            <pc:sldMk cId="3396247953" sldId="272"/>
            <ac:spMk id="55" creationId="{434160E8-DA1A-731D-900E-7B90F45C34F7}"/>
          </ac:spMkLst>
        </pc:spChg>
        <pc:spChg chg="del">
          <ac:chgData name="RUBI_RAJ_ SHARAVAN" userId="6eeb2769c8a31bbe" providerId="LiveId" clId="{63D09C0E-2245-4650-B74D-110A5C1C9775}" dt="2024-07-13T07:57:29.940" v="585" actId="478"/>
          <ac:spMkLst>
            <pc:docMk/>
            <pc:sldMk cId="3396247953" sldId="272"/>
            <ac:spMk id="56" creationId="{D8700020-396D-1B40-4260-C033EE8F0AD7}"/>
          </ac:spMkLst>
        </pc:spChg>
        <pc:spChg chg="del">
          <ac:chgData name="RUBI_RAJ_ SHARAVAN" userId="6eeb2769c8a31bbe" providerId="LiveId" clId="{63D09C0E-2245-4650-B74D-110A5C1C9775}" dt="2024-07-13T07:57:29.940" v="585" actId="478"/>
          <ac:spMkLst>
            <pc:docMk/>
            <pc:sldMk cId="3396247953" sldId="272"/>
            <ac:spMk id="57" creationId="{D61E3372-AC86-D296-6C43-1918F2FEA8A5}"/>
          </ac:spMkLst>
        </pc:spChg>
        <pc:spChg chg="del">
          <ac:chgData name="RUBI_RAJ_ SHARAVAN" userId="6eeb2769c8a31bbe" providerId="LiveId" clId="{63D09C0E-2245-4650-B74D-110A5C1C9775}" dt="2024-07-13T07:57:29.940" v="585" actId="478"/>
          <ac:spMkLst>
            <pc:docMk/>
            <pc:sldMk cId="3396247953" sldId="272"/>
            <ac:spMk id="58" creationId="{85EFB373-8DEA-D2E9-BA3E-739513C62AF9}"/>
          </ac:spMkLst>
        </pc:spChg>
        <pc:spChg chg="del">
          <ac:chgData name="RUBI_RAJ_ SHARAVAN" userId="6eeb2769c8a31bbe" providerId="LiveId" clId="{63D09C0E-2245-4650-B74D-110A5C1C9775}" dt="2024-07-13T07:57:29.940" v="585" actId="478"/>
          <ac:spMkLst>
            <pc:docMk/>
            <pc:sldMk cId="3396247953" sldId="272"/>
            <ac:spMk id="59" creationId="{4AE17DA7-EAE4-1B0D-40EB-6EFDADA05FF1}"/>
          </ac:spMkLst>
        </pc:spChg>
        <pc:cxnChg chg="del mod">
          <ac:chgData name="RUBI_RAJ_ SHARAVAN" userId="6eeb2769c8a31bbe" providerId="LiveId" clId="{63D09C0E-2245-4650-B74D-110A5C1C9775}" dt="2024-07-13T07:57:29.940" v="585" actId="478"/>
          <ac:cxnSpMkLst>
            <pc:docMk/>
            <pc:sldMk cId="3396247953" sldId="272"/>
            <ac:cxnSpMk id="20" creationId="{5B6090BB-B1D0-4DC8-BF72-332CE5F5FF06}"/>
          </ac:cxnSpMkLst>
        </pc:cxnChg>
        <pc:cxnChg chg="del mod">
          <ac:chgData name="RUBI_RAJ_ SHARAVAN" userId="6eeb2769c8a31bbe" providerId="LiveId" clId="{63D09C0E-2245-4650-B74D-110A5C1C9775}" dt="2024-07-13T07:57:29.940" v="585" actId="478"/>
          <ac:cxnSpMkLst>
            <pc:docMk/>
            <pc:sldMk cId="3396247953" sldId="272"/>
            <ac:cxnSpMk id="25" creationId="{144F534B-F5F5-BE7B-36F9-DC52246028DE}"/>
          </ac:cxnSpMkLst>
        </pc:cxnChg>
        <pc:cxnChg chg="del mod">
          <ac:chgData name="RUBI_RAJ_ SHARAVAN" userId="6eeb2769c8a31bbe" providerId="LiveId" clId="{63D09C0E-2245-4650-B74D-110A5C1C9775}" dt="2024-07-13T07:57:29.940" v="585" actId="478"/>
          <ac:cxnSpMkLst>
            <pc:docMk/>
            <pc:sldMk cId="3396247953" sldId="272"/>
            <ac:cxnSpMk id="27" creationId="{0FA6D5C2-A1EA-48CA-7BB0-C5B77E2A3A3B}"/>
          </ac:cxnSpMkLst>
        </pc:cxnChg>
        <pc:cxnChg chg="del mod">
          <ac:chgData name="RUBI_RAJ_ SHARAVAN" userId="6eeb2769c8a31bbe" providerId="LiveId" clId="{63D09C0E-2245-4650-B74D-110A5C1C9775}" dt="2024-07-13T07:57:29.940" v="585" actId="478"/>
          <ac:cxnSpMkLst>
            <pc:docMk/>
            <pc:sldMk cId="3396247953" sldId="272"/>
            <ac:cxnSpMk id="29" creationId="{86FACF7C-1052-A809-A949-615A89EECA20}"/>
          </ac:cxnSpMkLst>
        </pc:cxnChg>
        <pc:cxnChg chg="del mod">
          <ac:chgData name="RUBI_RAJ_ SHARAVAN" userId="6eeb2769c8a31bbe" providerId="LiveId" clId="{63D09C0E-2245-4650-B74D-110A5C1C9775}" dt="2024-07-13T07:57:29.940" v="585" actId="478"/>
          <ac:cxnSpMkLst>
            <pc:docMk/>
            <pc:sldMk cId="3396247953" sldId="272"/>
            <ac:cxnSpMk id="31" creationId="{3ABBF4FE-84F3-DA50-F990-F054737367E7}"/>
          </ac:cxnSpMkLst>
        </pc:cxnChg>
        <pc:cxnChg chg="del mod">
          <ac:chgData name="RUBI_RAJ_ SHARAVAN" userId="6eeb2769c8a31bbe" providerId="LiveId" clId="{63D09C0E-2245-4650-B74D-110A5C1C9775}" dt="2024-07-13T07:57:29.940" v="585" actId="478"/>
          <ac:cxnSpMkLst>
            <pc:docMk/>
            <pc:sldMk cId="3396247953" sldId="272"/>
            <ac:cxnSpMk id="35" creationId="{8B7A7661-DC23-5C73-4398-92BF5ED35D30}"/>
          </ac:cxnSpMkLst>
        </pc:cxnChg>
        <pc:cxnChg chg="del mod">
          <ac:chgData name="RUBI_RAJ_ SHARAVAN" userId="6eeb2769c8a31bbe" providerId="LiveId" clId="{63D09C0E-2245-4650-B74D-110A5C1C9775}" dt="2024-07-13T07:57:29.940" v="585" actId="478"/>
          <ac:cxnSpMkLst>
            <pc:docMk/>
            <pc:sldMk cId="3396247953" sldId="272"/>
            <ac:cxnSpMk id="42" creationId="{1D58A14C-346C-AEF6-3DDB-1CC489EE7BDD}"/>
          </ac:cxnSpMkLst>
        </pc:cxnChg>
        <pc:cxnChg chg="del">
          <ac:chgData name="RUBI_RAJ_ SHARAVAN" userId="6eeb2769c8a31bbe" providerId="LiveId" clId="{63D09C0E-2245-4650-B74D-110A5C1C9775}" dt="2024-07-13T07:57:29.940" v="585" actId="478"/>
          <ac:cxnSpMkLst>
            <pc:docMk/>
            <pc:sldMk cId="3396247953" sldId="272"/>
            <ac:cxnSpMk id="47" creationId="{03E66897-2625-0776-D733-FDB9BD0A420B}"/>
          </ac:cxnSpMkLst>
        </pc:cxnChg>
        <pc:cxnChg chg="del mod">
          <ac:chgData name="RUBI_RAJ_ SHARAVAN" userId="6eeb2769c8a31bbe" providerId="LiveId" clId="{63D09C0E-2245-4650-B74D-110A5C1C9775}" dt="2024-07-13T07:57:29.940" v="585" actId="478"/>
          <ac:cxnSpMkLst>
            <pc:docMk/>
            <pc:sldMk cId="3396247953" sldId="272"/>
            <ac:cxnSpMk id="49" creationId="{1D64AB9C-9E08-0593-9E41-905A3CCFC4B2}"/>
          </ac:cxnSpMkLst>
        </pc:cxnChg>
        <pc:cxnChg chg="del mod">
          <ac:chgData name="RUBI_RAJ_ SHARAVAN" userId="6eeb2769c8a31bbe" providerId="LiveId" clId="{63D09C0E-2245-4650-B74D-110A5C1C9775}" dt="2024-07-13T07:57:29.940" v="585" actId="478"/>
          <ac:cxnSpMkLst>
            <pc:docMk/>
            <pc:sldMk cId="3396247953" sldId="272"/>
            <ac:cxnSpMk id="51" creationId="{AAE9803A-2124-33EA-1BC4-42696B4477D4}"/>
          </ac:cxnSpMkLst>
        </pc:cxnChg>
      </pc:sldChg>
      <pc:sldChg chg="addSp modSp add mod ord modAnim">
        <pc:chgData name="RUBI_RAJ_ SHARAVAN" userId="6eeb2769c8a31bbe" providerId="LiveId" clId="{63D09C0E-2245-4650-B74D-110A5C1C9775}" dt="2024-07-13T08:07:07.206" v="610" actId="1076"/>
        <pc:sldMkLst>
          <pc:docMk/>
          <pc:sldMk cId="2205920056" sldId="273"/>
        </pc:sldMkLst>
        <pc:spChg chg="mod">
          <ac:chgData name="RUBI_RAJ_ SHARAVAN" userId="6eeb2769c8a31bbe" providerId="LiveId" clId="{63D09C0E-2245-4650-B74D-110A5C1C9775}" dt="2024-07-13T08:06:35.781" v="605" actId="20577"/>
          <ac:spMkLst>
            <pc:docMk/>
            <pc:sldMk cId="2205920056" sldId="273"/>
            <ac:spMk id="6" creationId="{00000000-0000-0000-0000-000000000000}"/>
          </ac:spMkLst>
        </pc:spChg>
        <pc:spChg chg="mod">
          <ac:chgData name="RUBI_RAJ_ SHARAVAN" userId="6eeb2769c8a31bbe" providerId="LiveId" clId="{63D09C0E-2245-4650-B74D-110A5C1C9775}" dt="2024-07-13T08:06:34.073" v="604" actId="20577"/>
          <ac:spMkLst>
            <pc:docMk/>
            <pc:sldMk cId="2205920056" sldId="273"/>
            <ac:spMk id="18" creationId="{00000000-0000-0000-0000-000000000000}"/>
          </ac:spMkLst>
        </pc:spChg>
        <pc:picChg chg="add mod">
          <ac:chgData name="RUBI_RAJ_ SHARAVAN" userId="6eeb2769c8a31bbe" providerId="LiveId" clId="{63D09C0E-2245-4650-B74D-110A5C1C9775}" dt="2024-07-13T08:07:07.206" v="610" actId="1076"/>
          <ac:picMkLst>
            <pc:docMk/>
            <pc:sldMk cId="2205920056" sldId="273"/>
            <ac:picMk id="3" creationId="{1495139A-F9D2-B53C-367D-A5C3855D7784}"/>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4085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8300334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651443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360564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714001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19824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458411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759344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1.xml"/><Relationship Id="rId7" Type="http://schemas.openxmlformats.org/officeDocument/2006/relationships/image" Target="../media/image2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14867" y="2724031"/>
            <a:ext cx="4944666" cy="2781419"/>
          </a:xfrm>
          <a:prstGeom prst="rect">
            <a:avLst/>
          </a:prstGeom>
        </p:spPr>
      </p:pic>
      <p:sp>
        <p:nvSpPr>
          <p:cNvPr id="6" name="Text 1"/>
          <p:cNvSpPr/>
          <p:nvPr/>
        </p:nvSpPr>
        <p:spPr>
          <a:xfrm>
            <a:off x="758309" y="1298734"/>
            <a:ext cx="7627382" cy="2950726"/>
          </a:xfrm>
          <a:prstGeom prst="rect">
            <a:avLst/>
          </a:prstGeom>
          <a:noFill/>
          <a:ln/>
        </p:spPr>
        <p:txBody>
          <a:bodyPr wrap="square" rtlCol="0" anchor="t"/>
          <a:lstStyle/>
          <a:p>
            <a:pPr marL="0" indent="0">
              <a:lnSpc>
                <a:spcPts val="7744"/>
              </a:lnSpc>
              <a:buNone/>
            </a:pPr>
            <a:r>
              <a:rPr lang="en-US" sz="6195" b="1" dirty="0">
                <a:solidFill>
                  <a:srgbClr val="396AF1"/>
                </a:solidFill>
                <a:latin typeface="Barlow" pitchFamily="34" charset="0"/>
                <a:ea typeface="Barlow" pitchFamily="34" charset="-122"/>
                <a:cs typeface="Barlow" pitchFamily="34" charset="-120"/>
              </a:rPr>
              <a:t>Deep Reinforcement Learning: Building a Snake Game Agent</a:t>
            </a:r>
            <a:endParaRPr lang="en-US" sz="6195" dirty="0"/>
          </a:p>
        </p:txBody>
      </p:sp>
      <p:sp>
        <p:nvSpPr>
          <p:cNvPr id="7" name="Text 2"/>
          <p:cNvSpPr/>
          <p:nvPr/>
        </p:nvSpPr>
        <p:spPr>
          <a:xfrm>
            <a:off x="758309" y="4574381"/>
            <a:ext cx="7627382" cy="1733550"/>
          </a:xfrm>
          <a:prstGeom prst="rect">
            <a:avLst/>
          </a:prstGeom>
          <a:noFill/>
          <a:ln/>
        </p:spPr>
        <p:txBody>
          <a:bodyPr wrap="squar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Deep reinforcement learning (DRL) is a powerful technique that combines deep learning with reinforcement learning. This project will create a DRL agent for the classic Snake game. We will use Python and a deep neural network to teach the snake to navigate the environment and maximize its score.</a:t>
            </a:r>
            <a:endParaRPr lang="en-US" sz="1706" dirty="0"/>
          </a:p>
        </p:txBody>
      </p:sp>
      <p:sp>
        <p:nvSpPr>
          <p:cNvPr id="8" name="Shape 3"/>
          <p:cNvSpPr/>
          <p:nvPr/>
        </p:nvSpPr>
        <p:spPr>
          <a:xfrm>
            <a:off x="758309" y="6567845"/>
            <a:ext cx="346591" cy="346591"/>
          </a:xfrm>
          <a:prstGeom prst="roundRect">
            <a:avLst>
              <a:gd name="adj" fmla="val 26380043"/>
            </a:avLst>
          </a:prstGeom>
          <a:noFill/>
          <a:ln w="7620">
            <a:solidFill>
              <a:srgbClr val="FFFFFF"/>
            </a:solidFill>
            <a:prstDash val="solid"/>
          </a:ln>
        </p:spPr>
      </p:sp>
      <p:sp>
        <p:nvSpPr>
          <p:cNvPr id="10" name="Text 4"/>
          <p:cNvSpPr/>
          <p:nvPr/>
        </p:nvSpPr>
        <p:spPr>
          <a:xfrm>
            <a:off x="1213128" y="6551652"/>
            <a:ext cx="2057995" cy="379214"/>
          </a:xfrm>
          <a:prstGeom prst="rect">
            <a:avLst/>
          </a:prstGeom>
          <a:noFill/>
          <a:ln/>
        </p:spPr>
        <p:txBody>
          <a:bodyPr wrap="none" rtlCol="0" anchor="t"/>
          <a:lstStyle/>
          <a:p>
            <a:pPr marL="0" indent="0" algn="l">
              <a:lnSpc>
                <a:spcPts val="2986"/>
              </a:lnSpc>
              <a:buNone/>
            </a:pPr>
            <a:endParaRPr lang="en-US" sz="2133"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0">
            <a:extLst>
              <a:ext uri="{FF2B5EF4-FFF2-40B4-BE49-F238E27FC236}">
                <a16:creationId xmlns:a16="http://schemas.microsoft.com/office/drawing/2014/main" id="{C08359A4-9C8C-DBFA-8161-B7F9EE1D5600}"/>
              </a:ext>
            </a:extLst>
          </p:cNvPr>
          <p:cNvSpPr/>
          <p:nvPr/>
        </p:nvSpPr>
        <p:spPr>
          <a:xfrm>
            <a:off x="0" y="-977860"/>
            <a:ext cx="14630400" cy="9207460"/>
          </a:xfrm>
          <a:prstGeom prst="rect">
            <a:avLst/>
          </a:prstGeom>
          <a:solidFill>
            <a:srgbClr val="EEEFF5"/>
          </a:solidFill>
          <a:ln/>
        </p:spPr>
        <p:txBody>
          <a:bodyPr/>
          <a:lstStyle/>
          <a:p>
            <a:endParaRPr lang="en-IN" dirty="0"/>
          </a:p>
        </p:txBody>
      </p:sp>
      <p:pic>
        <p:nvPicPr>
          <p:cNvPr id="4" name="Image 1" descr="preencoded.png"/>
          <p:cNvPicPr>
            <a:picLocks noChangeAspect="1"/>
          </p:cNvPicPr>
          <p:nvPr/>
        </p:nvPicPr>
        <p:blipFill>
          <a:blip r:embed="rId3"/>
          <a:stretch>
            <a:fillRect/>
          </a:stretch>
        </p:blipFill>
        <p:spPr>
          <a:xfrm>
            <a:off x="0" y="0"/>
            <a:ext cx="14630400" cy="1895713"/>
          </a:xfrm>
          <a:prstGeom prst="rect">
            <a:avLst/>
          </a:prstGeom>
        </p:spPr>
      </p:pic>
      <p:sp>
        <p:nvSpPr>
          <p:cNvPr id="5" name="Text 1"/>
          <p:cNvSpPr/>
          <p:nvPr/>
        </p:nvSpPr>
        <p:spPr>
          <a:xfrm>
            <a:off x="1947711" y="448984"/>
            <a:ext cx="8585240" cy="498872"/>
          </a:xfrm>
          <a:prstGeom prst="rect">
            <a:avLst/>
          </a:prstGeom>
          <a:noFill/>
          <a:ln/>
        </p:spPr>
        <p:txBody>
          <a:bodyPr wrap="none" rtlCol="0" anchor="t"/>
          <a:lstStyle/>
          <a:p>
            <a:pPr marL="0" indent="0">
              <a:lnSpc>
                <a:spcPts val="3928"/>
              </a:lnSpc>
              <a:buNone/>
            </a:pPr>
            <a:r>
              <a:rPr lang="en-US" sz="3143" b="1" dirty="0">
                <a:solidFill>
                  <a:srgbClr val="396AF1"/>
                </a:solidFill>
                <a:latin typeface="Barlow" pitchFamily="34" charset="0"/>
                <a:ea typeface="Barlow" pitchFamily="34" charset="-122"/>
                <a:cs typeface="Barlow" pitchFamily="34" charset="-120"/>
              </a:rPr>
              <a:t>Training the Deep Reinforcement Learning Model</a:t>
            </a:r>
            <a:endParaRPr lang="en-US" sz="3143" dirty="0"/>
          </a:p>
        </p:txBody>
      </p:sp>
      <p:sp>
        <p:nvSpPr>
          <p:cNvPr id="6" name="Text 2"/>
          <p:cNvSpPr/>
          <p:nvPr/>
        </p:nvSpPr>
        <p:spPr>
          <a:xfrm>
            <a:off x="1685595" y="1046552"/>
            <a:ext cx="10556558" cy="727948"/>
          </a:xfrm>
          <a:prstGeom prst="rect">
            <a:avLst/>
          </a:prstGeom>
          <a:noFill/>
          <a:ln/>
        </p:spPr>
        <p:txBody>
          <a:bodyPr wrap="square" rtlCol="0" anchor="t"/>
          <a:lstStyle/>
          <a:p>
            <a:pPr marL="0" indent="0">
              <a:lnSpc>
                <a:spcPts val="1911"/>
              </a:lnSpc>
              <a:buNone/>
            </a:pPr>
            <a:r>
              <a:rPr lang="en-US" sz="1194" dirty="0">
                <a:solidFill>
                  <a:srgbClr val="272525"/>
                </a:solidFill>
                <a:latin typeface="Montserrat" pitchFamily="34" charset="0"/>
                <a:ea typeface="Montserrat" pitchFamily="34" charset="-122"/>
                <a:cs typeface="Montserrat" pitchFamily="34" charset="-120"/>
              </a:rPr>
              <a:t>The DRL model is trained through a process of exploration and exploitation. The agent explores the environment by taking random actions, learning from the rewards it receives. This exploration helps the agent discover new states and actions. Exploitation involves using the learned knowledge to maximize rewards. This process continues until the agent converges to a near-optimal policy.</a:t>
            </a:r>
            <a:endParaRPr lang="en-US" sz="1194" dirty="0"/>
          </a:p>
        </p:txBody>
      </p:sp>
      <p:pic>
        <p:nvPicPr>
          <p:cNvPr id="7" name="Image 2" descr="preencoded.png"/>
          <p:cNvPicPr>
            <a:picLocks noChangeAspect="1"/>
          </p:cNvPicPr>
          <p:nvPr/>
        </p:nvPicPr>
        <p:blipFill>
          <a:blip r:embed="rId4"/>
          <a:stretch>
            <a:fillRect/>
          </a:stretch>
        </p:blipFill>
        <p:spPr>
          <a:xfrm>
            <a:off x="2139791" y="2135862"/>
            <a:ext cx="758309" cy="1213247"/>
          </a:xfrm>
          <a:prstGeom prst="rect">
            <a:avLst/>
          </a:prstGeom>
        </p:spPr>
      </p:pic>
      <p:sp>
        <p:nvSpPr>
          <p:cNvPr id="8" name="Text 3"/>
          <p:cNvSpPr/>
          <p:nvPr/>
        </p:nvSpPr>
        <p:spPr>
          <a:xfrm>
            <a:off x="3125510" y="2287429"/>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Initialization</a:t>
            </a:r>
            <a:endParaRPr lang="en-US" sz="1571" dirty="0"/>
          </a:p>
        </p:txBody>
      </p:sp>
      <p:sp>
        <p:nvSpPr>
          <p:cNvPr id="9" name="Text 4"/>
          <p:cNvSpPr/>
          <p:nvPr/>
        </p:nvSpPr>
        <p:spPr>
          <a:xfrm>
            <a:off x="3125510" y="2627828"/>
            <a:ext cx="9570839" cy="242649"/>
          </a:xfrm>
          <a:prstGeom prst="rect">
            <a:avLst/>
          </a:prstGeom>
          <a:noFill/>
          <a:ln/>
        </p:spPr>
        <p:txBody>
          <a:bodyPr wrap="non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model is initialized with random weights and biases.</a:t>
            </a:r>
            <a:endParaRPr lang="en-US" sz="1194" dirty="0"/>
          </a:p>
        </p:txBody>
      </p:sp>
      <p:pic>
        <p:nvPicPr>
          <p:cNvPr id="10" name="Image 3" descr="preencoded.png"/>
          <p:cNvPicPr>
            <a:picLocks noChangeAspect="1"/>
          </p:cNvPicPr>
          <p:nvPr/>
        </p:nvPicPr>
        <p:blipFill>
          <a:blip r:embed="rId5"/>
          <a:stretch>
            <a:fillRect/>
          </a:stretch>
        </p:blipFill>
        <p:spPr>
          <a:xfrm>
            <a:off x="2139791" y="3349109"/>
            <a:ext cx="758309" cy="1213247"/>
          </a:xfrm>
          <a:prstGeom prst="rect">
            <a:avLst/>
          </a:prstGeom>
        </p:spPr>
      </p:pic>
      <p:sp>
        <p:nvSpPr>
          <p:cNvPr id="11" name="Text 5"/>
          <p:cNvSpPr/>
          <p:nvPr/>
        </p:nvSpPr>
        <p:spPr>
          <a:xfrm>
            <a:off x="3125510" y="3500675"/>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Exploration</a:t>
            </a:r>
            <a:endParaRPr lang="en-US" sz="1571" dirty="0"/>
          </a:p>
        </p:txBody>
      </p:sp>
      <p:sp>
        <p:nvSpPr>
          <p:cNvPr id="12" name="Text 6"/>
          <p:cNvSpPr/>
          <p:nvPr/>
        </p:nvSpPr>
        <p:spPr>
          <a:xfrm>
            <a:off x="3125510" y="3841075"/>
            <a:ext cx="9570839" cy="242649"/>
          </a:xfrm>
          <a:prstGeom prst="rect">
            <a:avLst/>
          </a:prstGeom>
          <a:noFill/>
          <a:ln/>
        </p:spPr>
        <p:txBody>
          <a:bodyPr wrap="non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agent takes random actions to explore the environment.</a:t>
            </a:r>
            <a:endParaRPr lang="en-US" sz="1194" dirty="0"/>
          </a:p>
        </p:txBody>
      </p:sp>
      <p:pic>
        <p:nvPicPr>
          <p:cNvPr id="13" name="Image 4" descr="preencoded.png"/>
          <p:cNvPicPr>
            <a:picLocks noChangeAspect="1"/>
          </p:cNvPicPr>
          <p:nvPr/>
        </p:nvPicPr>
        <p:blipFill>
          <a:blip r:embed="rId6"/>
          <a:stretch>
            <a:fillRect/>
          </a:stretch>
        </p:blipFill>
        <p:spPr>
          <a:xfrm>
            <a:off x="2139791" y="4562356"/>
            <a:ext cx="758309" cy="1213247"/>
          </a:xfrm>
          <a:prstGeom prst="rect">
            <a:avLst/>
          </a:prstGeom>
        </p:spPr>
      </p:pic>
      <p:sp>
        <p:nvSpPr>
          <p:cNvPr id="14" name="Text 7"/>
          <p:cNvSpPr/>
          <p:nvPr/>
        </p:nvSpPr>
        <p:spPr>
          <a:xfrm>
            <a:off x="3125510" y="4713922"/>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Learning</a:t>
            </a:r>
            <a:endParaRPr lang="en-US" sz="1571" dirty="0"/>
          </a:p>
        </p:txBody>
      </p:sp>
      <p:sp>
        <p:nvSpPr>
          <p:cNvPr id="15" name="Text 8"/>
          <p:cNvSpPr/>
          <p:nvPr/>
        </p:nvSpPr>
        <p:spPr>
          <a:xfrm>
            <a:off x="3125510" y="5054322"/>
            <a:ext cx="9570839" cy="242649"/>
          </a:xfrm>
          <a:prstGeom prst="rect">
            <a:avLst/>
          </a:prstGeom>
          <a:noFill/>
          <a:ln/>
        </p:spPr>
        <p:txBody>
          <a:bodyPr wrap="non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agent updates its weights and biases based on the rewards received.</a:t>
            </a:r>
            <a:endParaRPr lang="en-US" sz="1194" dirty="0"/>
          </a:p>
        </p:txBody>
      </p:sp>
      <p:pic>
        <p:nvPicPr>
          <p:cNvPr id="16" name="Image 5" descr="preencoded.png"/>
          <p:cNvPicPr>
            <a:picLocks noChangeAspect="1"/>
          </p:cNvPicPr>
          <p:nvPr/>
        </p:nvPicPr>
        <p:blipFill>
          <a:blip r:embed="rId7"/>
          <a:stretch>
            <a:fillRect/>
          </a:stretch>
        </p:blipFill>
        <p:spPr>
          <a:xfrm>
            <a:off x="2139791" y="5782269"/>
            <a:ext cx="758309" cy="1213247"/>
          </a:xfrm>
          <a:prstGeom prst="rect">
            <a:avLst/>
          </a:prstGeom>
        </p:spPr>
      </p:pic>
      <p:sp>
        <p:nvSpPr>
          <p:cNvPr id="17" name="Text 9"/>
          <p:cNvSpPr/>
          <p:nvPr/>
        </p:nvSpPr>
        <p:spPr>
          <a:xfrm>
            <a:off x="3125510" y="5927169"/>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Exploitation</a:t>
            </a:r>
            <a:endParaRPr lang="en-US" sz="1571" dirty="0"/>
          </a:p>
        </p:txBody>
      </p:sp>
      <p:sp>
        <p:nvSpPr>
          <p:cNvPr id="18" name="Text 10"/>
          <p:cNvSpPr/>
          <p:nvPr/>
        </p:nvSpPr>
        <p:spPr>
          <a:xfrm>
            <a:off x="3125510" y="6267569"/>
            <a:ext cx="9570839" cy="242649"/>
          </a:xfrm>
          <a:prstGeom prst="rect">
            <a:avLst/>
          </a:prstGeom>
          <a:noFill/>
          <a:ln/>
        </p:spPr>
        <p:txBody>
          <a:bodyPr wrap="non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agent uses its learned knowledge to maximize rewards.</a:t>
            </a:r>
            <a:endParaRPr lang="en-US" sz="1194" dirty="0"/>
          </a:p>
        </p:txBody>
      </p:sp>
    </p:spTree>
    <p:extLst>
      <p:ext uri="{BB962C8B-B14F-4D97-AF65-F5344CB8AC3E}">
        <p14:creationId xmlns:p14="http://schemas.microsoft.com/office/powerpoint/2010/main" val="3289116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6" name="Text 1"/>
          <p:cNvSpPr/>
          <p:nvPr/>
        </p:nvSpPr>
        <p:spPr>
          <a:xfrm>
            <a:off x="530781" y="812840"/>
            <a:ext cx="6294715" cy="498872"/>
          </a:xfrm>
          <a:prstGeom prst="rect">
            <a:avLst/>
          </a:prstGeom>
          <a:noFill/>
          <a:ln/>
        </p:spPr>
        <p:txBody>
          <a:bodyPr wrap="none" rtlCol="0" anchor="t"/>
          <a:lstStyle/>
          <a:p>
            <a:pPr marL="0" indent="0">
              <a:lnSpc>
                <a:spcPts val="3928"/>
              </a:lnSpc>
              <a:buNone/>
            </a:pPr>
            <a:r>
              <a:rPr lang="en-US" sz="3143" b="1" dirty="0">
                <a:solidFill>
                  <a:srgbClr val="396AF1"/>
                </a:solidFill>
                <a:latin typeface="Barlow" pitchFamily="34" charset="0"/>
                <a:ea typeface="Barlow" pitchFamily="34" charset="-122"/>
                <a:cs typeface="Barlow" pitchFamily="34" charset="-120"/>
              </a:rPr>
              <a:t>Evaluating the Model's Performance</a:t>
            </a:r>
            <a:endParaRPr lang="en-US" sz="3143" dirty="0"/>
          </a:p>
        </p:txBody>
      </p:sp>
      <p:sp>
        <p:nvSpPr>
          <p:cNvPr id="7" name="Text 2"/>
          <p:cNvSpPr/>
          <p:nvPr/>
        </p:nvSpPr>
        <p:spPr>
          <a:xfrm>
            <a:off x="530781" y="1539121"/>
            <a:ext cx="8082439" cy="727948"/>
          </a:xfrm>
          <a:prstGeom prst="rect">
            <a:avLst/>
          </a:prstGeom>
          <a:noFill/>
          <a:ln/>
        </p:spPr>
        <p:txBody>
          <a:bodyPr wrap="square" rtlCol="0" anchor="t"/>
          <a:lstStyle/>
          <a:p>
            <a:pPr marL="0" indent="0">
              <a:lnSpc>
                <a:spcPts val="1911"/>
              </a:lnSpc>
              <a:buNone/>
            </a:pPr>
            <a:r>
              <a:rPr lang="en-US" sz="1194" dirty="0">
                <a:solidFill>
                  <a:srgbClr val="272525"/>
                </a:solidFill>
                <a:latin typeface="Montserrat" pitchFamily="34" charset="0"/>
                <a:ea typeface="Montserrat" pitchFamily="34" charset="-122"/>
                <a:cs typeface="Montserrat" pitchFamily="34" charset="-120"/>
              </a:rPr>
              <a:t>Once the DRL model is trained, its performance is evaluated to measure its effectiveness. Various metrics are used to assess the agent's ability to navigate the game, eat food, and achieve high scores. These metrics help to understand the agent's learning progress and identify areas for improvement.</a:t>
            </a:r>
            <a:endParaRPr lang="en-US" sz="1194" dirty="0"/>
          </a:p>
        </p:txBody>
      </p:sp>
      <p:pic>
        <p:nvPicPr>
          <p:cNvPr id="8" name="Image 3" descr="preencoded.png"/>
          <p:cNvPicPr>
            <a:picLocks noChangeAspect="1"/>
          </p:cNvPicPr>
          <p:nvPr/>
        </p:nvPicPr>
        <p:blipFill>
          <a:blip r:embed="rId5"/>
          <a:stretch>
            <a:fillRect/>
          </a:stretch>
        </p:blipFill>
        <p:spPr>
          <a:xfrm>
            <a:off x="530781" y="2437686"/>
            <a:ext cx="379095" cy="379095"/>
          </a:xfrm>
          <a:prstGeom prst="rect">
            <a:avLst/>
          </a:prstGeom>
        </p:spPr>
      </p:pic>
      <p:sp>
        <p:nvSpPr>
          <p:cNvPr id="9" name="Text 3"/>
          <p:cNvSpPr/>
          <p:nvPr/>
        </p:nvSpPr>
        <p:spPr>
          <a:xfrm>
            <a:off x="530781" y="2968347"/>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Score v/s Episode</a:t>
            </a:r>
            <a:endParaRPr lang="en-US" sz="1571" dirty="0"/>
          </a:p>
        </p:txBody>
      </p:sp>
      <p:sp>
        <p:nvSpPr>
          <p:cNvPr id="10" name="Text 4"/>
          <p:cNvSpPr/>
          <p:nvPr/>
        </p:nvSpPr>
        <p:spPr>
          <a:xfrm>
            <a:off x="530781" y="3308747"/>
            <a:ext cx="8082439"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average score achieved by the agent over a number of games. A higher average score indicates better performance.</a:t>
            </a:r>
            <a:endParaRPr lang="en-US" sz="1194" dirty="0"/>
          </a:p>
        </p:txBody>
      </p:sp>
      <p:pic>
        <p:nvPicPr>
          <p:cNvPr id="11" name="Image 4" descr="preencoded.png"/>
          <p:cNvPicPr>
            <a:picLocks noChangeAspect="1"/>
          </p:cNvPicPr>
          <p:nvPr/>
        </p:nvPicPr>
        <p:blipFill>
          <a:blip r:embed="rId6"/>
          <a:stretch>
            <a:fillRect/>
          </a:stretch>
        </p:blipFill>
        <p:spPr>
          <a:xfrm>
            <a:off x="530781" y="4248983"/>
            <a:ext cx="379095" cy="379095"/>
          </a:xfrm>
          <a:prstGeom prst="rect">
            <a:avLst/>
          </a:prstGeom>
        </p:spPr>
      </p:pic>
      <p:sp>
        <p:nvSpPr>
          <p:cNvPr id="12" name="Text 5"/>
          <p:cNvSpPr/>
          <p:nvPr/>
        </p:nvSpPr>
        <p:spPr>
          <a:xfrm>
            <a:off x="530781" y="4779645"/>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Maximum Length</a:t>
            </a:r>
            <a:endParaRPr lang="en-US" sz="1571" dirty="0"/>
          </a:p>
        </p:txBody>
      </p:sp>
      <p:sp>
        <p:nvSpPr>
          <p:cNvPr id="13" name="Text 6"/>
          <p:cNvSpPr/>
          <p:nvPr/>
        </p:nvSpPr>
        <p:spPr>
          <a:xfrm>
            <a:off x="530781" y="5120045"/>
            <a:ext cx="8082439"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maximum length the snake reaches during a game. This measures the agent's ability to avoid collisions and consume food.</a:t>
            </a:r>
            <a:endParaRPr lang="en-US" sz="1194" dirty="0"/>
          </a:p>
        </p:txBody>
      </p:sp>
      <p:pic>
        <p:nvPicPr>
          <p:cNvPr id="14" name="Image 5" descr="preencoded.png"/>
          <p:cNvPicPr>
            <a:picLocks noChangeAspect="1"/>
          </p:cNvPicPr>
          <p:nvPr/>
        </p:nvPicPr>
        <p:blipFill>
          <a:blip r:embed="rId7"/>
          <a:stretch>
            <a:fillRect/>
          </a:stretch>
        </p:blipFill>
        <p:spPr>
          <a:xfrm>
            <a:off x="530781" y="6060281"/>
            <a:ext cx="379095" cy="379095"/>
          </a:xfrm>
          <a:prstGeom prst="rect">
            <a:avLst/>
          </a:prstGeom>
        </p:spPr>
      </p:pic>
      <p:sp>
        <p:nvSpPr>
          <p:cNvPr id="15" name="Text 7"/>
          <p:cNvSpPr/>
          <p:nvPr/>
        </p:nvSpPr>
        <p:spPr>
          <a:xfrm>
            <a:off x="530781" y="6590943"/>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Survival Rate</a:t>
            </a:r>
            <a:endParaRPr lang="en-US" sz="1571" dirty="0"/>
          </a:p>
        </p:txBody>
      </p:sp>
      <p:sp>
        <p:nvSpPr>
          <p:cNvPr id="16" name="Text 8"/>
          <p:cNvSpPr/>
          <p:nvPr/>
        </p:nvSpPr>
        <p:spPr>
          <a:xfrm>
            <a:off x="530781" y="6931343"/>
            <a:ext cx="8082439"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percentage of games where the agent survives for a certain duration. A higher survival rate indicates a more stable policy.</a:t>
            </a:r>
            <a:endParaRPr lang="en-US" sz="1194" dirty="0"/>
          </a:p>
        </p:txBody>
      </p:sp>
      <p:pic>
        <p:nvPicPr>
          <p:cNvPr id="19" name="Picture 18">
            <a:extLst>
              <a:ext uri="{FF2B5EF4-FFF2-40B4-BE49-F238E27FC236}">
                <a16:creationId xmlns:a16="http://schemas.microsoft.com/office/drawing/2014/main" id="{C8246283-7D16-12C1-1933-65E00569696F}"/>
              </a:ext>
            </a:extLst>
          </p:cNvPr>
          <p:cNvPicPr>
            <a:picLocks noChangeAspect="1"/>
          </p:cNvPicPr>
          <p:nvPr/>
        </p:nvPicPr>
        <p:blipFill>
          <a:blip r:embed="rId8"/>
          <a:stretch>
            <a:fillRect/>
          </a:stretch>
        </p:blipFill>
        <p:spPr>
          <a:xfrm>
            <a:off x="9384070" y="2267069"/>
            <a:ext cx="4572396" cy="357409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6"/>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7"/>
          <a:stretch>
            <a:fillRect/>
          </a:stretch>
        </p:blipFill>
        <p:spPr>
          <a:xfrm>
            <a:off x="237768" y="1609368"/>
            <a:ext cx="5010864" cy="5010864"/>
          </a:xfrm>
          <a:prstGeom prst="rect">
            <a:avLst/>
          </a:prstGeom>
        </p:spPr>
      </p:pic>
      <p:sp>
        <p:nvSpPr>
          <p:cNvPr id="6" name="Text 1"/>
          <p:cNvSpPr/>
          <p:nvPr/>
        </p:nvSpPr>
        <p:spPr>
          <a:xfrm>
            <a:off x="6152198" y="1142643"/>
            <a:ext cx="7312938" cy="625793"/>
          </a:xfrm>
          <a:prstGeom prst="rect">
            <a:avLst/>
          </a:prstGeom>
          <a:noFill/>
          <a:ln/>
        </p:spPr>
        <p:txBody>
          <a:bodyPr wrap="none" rtlCol="0" anchor="t"/>
          <a:lstStyle/>
          <a:p>
            <a:pPr marL="0" indent="0">
              <a:lnSpc>
                <a:spcPts val="4927"/>
              </a:lnSpc>
              <a:buNone/>
            </a:pPr>
            <a:endParaRPr lang="en-US" sz="3942" dirty="0"/>
          </a:p>
        </p:txBody>
      </p:sp>
      <p:sp>
        <p:nvSpPr>
          <p:cNvPr id="8" name="Shape 3"/>
          <p:cNvSpPr/>
          <p:nvPr/>
        </p:nvSpPr>
        <p:spPr>
          <a:xfrm>
            <a:off x="6152198" y="3698915"/>
            <a:ext cx="428030" cy="428030"/>
          </a:xfrm>
          <a:prstGeom prst="roundRect">
            <a:avLst>
              <a:gd name="adj" fmla="val 40001"/>
            </a:avLst>
          </a:prstGeom>
          <a:solidFill>
            <a:srgbClr val="EEEFF5"/>
          </a:solidFill>
          <a:ln/>
        </p:spPr>
      </p:sp>
      <p:sp>
        <p:nvSpPr>
          <p:cNvPr id="10" name="Text 5"/>
          <p:cNvSpPr/>
          <p:nvPr/>
        </p:nvSpPr>
        <p:spPr>
          <a:xfrm>
            <a:off x="6770370" y="3698915"/>
            <a:ext cx="2503051" cy="312777"/>
          </a:xfrm>
          <a:prstGeom prst="rect">
            <a:avLst/>
          </a:prstGeom>
          <a:noFill/>
          <a:ln/>
        </p:spPr>
        <p:txBody>
          <a:bodyPr wrap="none" rtlCol="0" anchor="t"/>
          <a:lstStyle/>
          <a:p>
            <a:pPr marL="0" indent="0">
              <a:lnSpc>
                <a:spcPts val="2464"/>
              </a:lnSpc>
              <a:buNone/>
            </a:pPr>
            <a:endParaRPr lang="en-US" sz="1971" dirty="0"/>
          </a:p>
        </p:txBody>
      </p:sp>
      <p:sp>
        <p:nvSpPr>
          <p:cNvPr id="11" name="Text 6"/>
          <p:cNvSpPr/>
          <p:nvPr/>
        </p:nvSpPr>
        <p:spPr>
          <a:xfrm>
            <a:off x="6770370" y="4125754"/>
            <a:ext cx="3193018" cy="1521619"/>
          </a:xfrm>
          <a:prstGeom prst="rect">
            <a:avLst/>
          </a:prstGeom>
          <a:noFill/>
          <a:ln/>
        </p:spPr>
        <p:txBody>
          <a:bodyPr wrap="square" rtlCol="0" anchor="t"/>
          <a:lstStyle/>
          <a:p>
            <a:pPr marL="0" indent="0">
              <a:lnSpc>
                <a:spcPts val="2397"/>
              </a:lnSpc>
              <a:buNone/>
            </a:pPr>
            <a:endParaRPr lang="en-US" sz="1498" dirty="0"/>
          </a:p>
        </p:txBody>
      </p:sp>
      <p:sp>
        <p:nvSpPr>
          <p:cNvPr id="12" name="Shape 7"/>
          <p:cNvSpPr/>
          <p:nvPr/>
        </p:nvSpPr>
        <p:spPr>
          <a:xfrm>
            <a:off x="10153531" y="3698915"/>
            <a:ext cx="428030" cy="428030"/>
          </a:xfrm>
          <a:prstGeom prst="roundRect">
            <a:avLst>
              <a:gd name="adj" fmla="val 40001"/>
            </a:avLst>
          </a:prstGeom>
          <a:solidFill>
            <a:srgbClr val="EEEFF5"/>
          </a:solidFill>
          <a:ln/>
        </p:spPr>
      </p:sp>
      <p:sp>
        <p:nvSpPr>
          <p:cNvPr id="13" name="Text 8"/>
          <p:cNvSpPr/>
          <p:nvPr/>
        </p:nvSpPr>
        <p:spPr>
          <a:xfrm>
            <a:off x="10283428" y="3762732"/>
            <a:ext cx="168235" cy="300395"/>
          </a:xfrm>
          <a:prstGeom prst="rect">
            <a:avLst/>
          </a:prstGeom>
          <a:noFill/>
          <a:ln/>
        </p:spPr>
        <p:txBody>
          <a:bodyPr wrap="none" rtlCol="0" anchor="t"/>
          <a:lstStyle/>
          <a:p>
            <a:pPr marL="0" indent="0" algn="ctr">
              <a:lnSpc>
                <a:spcPts val="2365"/>
              </a:lnSpc>
              <a:buNone/>
            </a:pPr>
            <a:endParaRPr lang="en-US" sz="2365" dirty="0"/>
          </a:p>
        </p:txBody>
      </p:sp>
      <p:sp>
        <p:nvSpPr>
          <p:cNvPr id="14" name="Text 9"/>
          <p:cNvSpPr/>
          <p:nvPr/>
        </p:nvSpPr>
        <p:spPr>
          <a:xfrm>
            <a:off x="10771703" y="3698915"/>
            <a:ext cx="2560558" cy="312777"/>
          </a:xfrm>
          <a:prstGeom prst="rect">
            <a:avLst/>
          </a:prstGeom>
          <a:noFill/>
          <a:ln/>
        </p:spPr>
        <p:txBody>
          <a:bodyPr wrap="none" rtlCol="0" anchor="t"/>
          <a:lstStyle/>
          <a:p>
            <a:pPr marL="0" indent="0">
              <a:lnSpc>
                <a:spcPts val="2464"/>
              </a:lnSpc>
              <a:buNone/>
            </a:pPr>
            <a:endParaRPr lang="en-US" sz="1971" dirty="0"/>
          </a:p>
        </p:txBody>
      </p:sp>
      <p:sp>
        <p:nvSpPr>
          <p:cNvPr id="15" name="Text 10"/>
          <p:cNvSpPr/>
          <p:nvPr/>
        </p:nvSpPr>
        <p:spPr>
          <a:xfrm>
            <a:off x="10771703" y="4125754"/>
            <a:ext cx="3193018" cy="1217295"/>
          </a:xfrm>
          <a:prstGeom prst="rect">
            <a:avLst/>
          </a:prstGeom>
          <a:noFill/>
          <a:ln/>
        </p:spPr>
        <p:txBody>
          <a:bodyPr wrap="square" rtlCol="0" anchor="t"/>
          <a:lstStyle/>
          <a:p>
            <a:pPr marL="0" indent="0">
              <a:lnSpc>
                <a:spcPts val="2397"/>
              </a:lnSpc>
              <a:buNone/>
            </a:pPr>
            <a:endParaRPr lang="en-US" sz="1498" dirty="0"/>
          </a:p>
        </p:txBody>
      </p:sp>
      <p:sp>
        <p:nvSpPr>
          <p:cNvPr id="16" name="Shape 11"/>
          <p:cNvSpPr/>
          <p:nvPr/>
        </p:nvSpPr>
        <p:spPr>
          <a:xfrm>
            <a:off x="6152198" y="6051471"/>
            <a:ext cx="428030" cy="428030"/>
          </a:xfrm>
          <a:prstGeom prst="roundRect">
            <a:avLst>
              <a:gd name="adj" fmla="val 40001"/>
            </a:avLst>
          </a:prstGeom>
          <a:solidFill>
            <a:srgbClr val="EEEFF5"/>
          </a:solidFill>
          <a:ln/>
        </p:spPr>
      </p:sp>
      <p:sp>
        <p:nvSpPr>
          <p:cNvPr id="17" name="Text 12"/>
          <p:cNvSpPr/>
          <p:nvPr/>
        </p:nvSpPr>
        <p:spPr>
          <a:xfrm>
            <a:off x="6285071" y="6115288"/>
            <a:ext cx="162163" cy="300395"/>
          </a:xfrm>
          <a:prstGeom prst="rect">
            <a:avLst/>
          </a:prstGeom>
          <a:noFill/>
          <a:ln/>
        </p:spPr>
        <p:txBody>
          <a:bodyPr wrap="none" rtlCol="0" anchor="t"/>
          <a:lstStyle/>
          <a:p>
            <a:pPr marL="0" indent="0" algn="ctr">
              <a:lnSpc>
                <a:spcPts val="2365"/>
              </a:lnSpc>
              <a:buNone/>
            </a:pPr>
            <a:endParaRPr lang="en-US" sz="2365" dirty="0"/>
          </a:p>
        </p:txBody>
      </p:sp>
      <p:sp>
        <p:nvSpPr>
          <p:cNvPr id="18" name="Text 13"/>
          <p:cNvSpPr/>
          <p:nvPr/>
        </p:nvSpPr>
        <p:spPr>
          <a:xfrm>
            <a:off x="6366152" y="2297430"/>
            <a:ext cx="7407543" cy="1217295"/>
          </a:xfrm>
          <a:prstGeom prst="rect">
            <a:avLst/>
          </a:prstGeom>
          <a:noFill/>
          <a:ln/>
        </p:spPr>
        <p:txBody>
          <a:bodyPr wrap="square" rtlCol="0" anchor="t"/>
          <a:lstStyle/>
          <a:p>
            <a:pPr marL="0" indent="0" algn="just">
              <a:lnSpc>
                <a:spcPts val="2464"/>
              </a:lnSpc>
              <a:buNone/>
            </a:pPr>
            <a:endParaRPr lang="en-US" sz="1971" b="1" dirty="0">
              <a:solidFill>
                <a:srgbClr val="272525"/>
              </a:solidFill>
              <a:latin typeface="Barlow" pitchFamily="34" charset="0"/>
              <a:ea typeface="Barlow" pitchFamily="34" charset="-122"/>
              <a:cs typeface="Barlow" pitchFamily="34" charset="-120"/>
            </a:endParaRPr>
          </a:p>
        </p:txBody>
      </p:sp>
      <p:sp>
        <p:nvSpPr>
          <p:cNvPr id="19" name="Text 14"/>
          <p:cNvSpPr/>
          <p:nvPr/>
        </p:nvSpPr>
        <p:spPr>
          <a:xfrm>
            <a:off x="6770370" y="6478310"/>
            <a:ext cx="7194233" cy="608648"/>
          </a:xfrm>
          <a:prstGeom prst="rect">
            <a:avLst/>
          </a:prstGeom>
          <a:noFill/>
          <a:ln/>
        </p:spPr>
        <p:txBody>
          <a:bodyPr wrap="square" rtlCol="0" anchor="t"/>
          <a:lstStyle/>
          <a:p>
            <a:pPr marL="0" indent="0">
              <a:lnSpc>
                <a:spcPts val="2397"/>
              </a:lnSpc>
              <a:buNone/>
            </a:pPr>
            <a:endParaRPr lang="en-US" sz="1498" dirty="0"/>
          </a:p>
        </p:txBody>
      </p:sp>
      <p:pic>
        <p:nvPicPr>
          <p:cNvPr id="3" name="Recording 2024-07-13 133511">
            <a:hlinkClick r:id="" action="ppaction://media"/>
            <a:extLst>
              <a:ext uri="{FF2B5EF4-FFF2-40B4-BE49-F238E27FC236}">
                <a16:creationId xmlns:a16="http://schemas.microsoft.com/office/drawing/2014/main" id="{1495139A-F9D2-B53C-367D-A5C3855D7784}"/>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7213011" y="1393646"/>
            <a:ext cx="5737449" cy="4610538"/>
          </a:xfrm>
          <a:prstGeom prst="rect">
            <a:avLst/>
          </a:prstGeom>
        </p:spPr>
      </p:pic>
    </p:spTree>
    <p:extLst>
      <p:ext uri="{BB962C8B-B14F-4D97-AF65-F5344CB8AC3E}">
        <p14:creationId xmlns:p14="http://schemas.microsoft.com/office/powerpoint/2010/main" val="2205920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7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0" y="0"/>
            <a:ext cx="14630400" cy="2565678"/>
          </a:xfrm>
          <a:prstGeom prst="rect">
            <a:avLst/>
          </a:prstGeom>
        </p:spPr>
      </p:pic>
      <p:sp>
        <p:nvSpPr>
          <p:cNvPr id="5" name="Text 1"/>
          <p:cNvSpPr/>
          <p:nvPr/>
        </p:nvSpPr>
        <p:spPr>
          <a:xfrm>
            <a:off x="718304" y="3131463"/>
            <a:ext cx="8046482" cy="675203"/>
          </a:xfrm>
          <a:prstGeom prst="rect">
            <a:avLst/>
          </a:prstGeom>
          <a:noFill/>
          <a:ln/>
        </p:spPr>
        <p:txBody>
          <a:bodyPr wrap="none" rtlCol="0" anchor="t"/>
          <a:lstStyle/>
          <a:p>
            <a:pPr marL="0" indent="0">
              <a:lnSpc>
                <a:spcPts val="5316"/>
              </a:lnSpc>
              <a:buNone/>
            </a:pPr>
            <a:r>
              <a:rPr lang="en-US" sz="4253" b="1" dirty="0">
                <a:solidFill>
                  <a:srgbClr val="396AF1"/>
                </a:solidFill>
                <a:latin typeface="Barlow" pitchFamily="34" charset="0"/>
                <a:ea typeface="Barlow" pitchFamily="34" charset="-122"/>
                <a:cs typeface="Barlow" pitchFamily="34" charset="-120"/>
              </a:rPr>
              <a:t>Optimizing the Snake Game Agent</a:t>
            </a:r>
            <a:endParaRPr lang="en-US" sz="4253" dirty="0"/>
          </a:p>
        </p:txBody>
      </p:sp>
      <p:sp>
        <p:nvSpPr>
          <p:cNvPr id="6" name="Text 2"/>
          <p:cNvSpPr/>
          <p:nvPr/>
        </p:nvSpPr>
        <p:spPr>
          <a:xfrm>
            <a:off x="718304" y="4114443"/>
            <a:ext cx="13193792" cy="985123"/>
          </a:xfrm>
          <a:prstGeom prst="rect">
            <a:avLst/>
          </a:prstGeom>
          <a:noFill/>
          <a:ln/>
        </p:spPr>
        <p:txBody>
          <a:bodyPr wrap="square" rtlCol="0" anchor="t"/>
          <a:lstStyle/>
          <a:p>
            <a:pPr marL="0" indent="0">
              <a:lnSpc>
                <a:spcPts val="2586"/>
              </a:lnSpc>
              <a:buNone/>
            </a:pPr>
            <a:r>
              <a:rPr lang="en-US" sz="1616" dirty="0">
                <a:solidFill>
                  <a:srgbClr val="272525"/>
                </a:solidFill>
                <a:latin typeface="Montserrat" pitchFamily="34" charset="0"/>
                <a:ea typeface="Montserrat" pitchFamily="34" charset="-122"/>
                <a:cs typeface="Montserrat" pitchFamily="34" charset="-120"/>
              </a:rPr>
              <a:t>The DRL model can be further optimized to enhance its performance. This involves fine-tuning the model architecture, hyperparameters, and training process. By experimenting with different combinations, we can improve the agent's ability to learn and achieve higher scores.</a:t>
            </a:r>
            <a:endParaRPr lang="en-US" sz="1616" dirty="0"/>
          </a:p>
        </p:txBody>
      </p:sp>
      <p:sp>
        <p:nvSpPr>
          <p:cNvPr id="7" name="Shape 3"/>
          <p:cNvSpPr/>
          <p:nvPr/>
        </p:nvSpPr>
        <p:spPr>
          <a:xfrm>
            <a:off x="718304" y="5561290"/>
            <a:ext cx="461724" cy="461724"/>
          </a:xfrm>
          <a:prstGeom prst="roundRect">
            <a:avLst>
              <a:gd name="adj" fmla="val 40010"/>
            </a:avLst>
          </a:prstGeom>
          <a:solidFill>
            <a:srgbClr val="EEEFF5"/>
          </a:solidFill>
          <a:ln/>
        </p:spPr>
      </p:sp>
      <p:sp>
        <p:nvSpPr>
          <p:cNvPr id="8" name="Text 4"/>
          <p:cNvSpPr/>
          <p:nvPr/>
        </p:nvSpPr>
        <p:spPr>
          <a:xfrm>
            <a:off x="891778" y="5630108"/>
            <a:ext cx="114776" cy="324088"/>
          </a:xfrm>
          <a:prstGeom prst="rect">
            <a:avLst/>
          </a:prstGeom>
          <a:noFill/>
          <a:ln/>
        </p:spPr>
        <p:txBody>
          <a:bodyPr wrap="none" rtlCol="0" anchor="t"/>
          <a:lstStyle/>
          <a:p>
            <a:pPr marL="0" indent="0" algn="ctr">
              <a:lnSpc>
                <a:spcPts val="2552"/>
              </a:lnSpc>
              <a:buNone/>
            </a:pPr>
            <a:r>
              <a:rPr lang="en-US" sz="2552" b="1" dirty="0">
                <a:solidFill>
                  <a:srgbClr val="272525"/>
                </a:solidFill>
                <a:latin typeface="Barlow" pitchFamily="34" charset="0"/>
                <a:ea typeface="Barlow" pitchFamily="34" charset="-122"/>
                <a:cs typeface="Barlow" pitchFamily="34" charset="-120"/>
              </a:rPr>
              <a:t>1</a:t>
            </a:r>
            <a:endParaRPr lang="en-US" sz="2552" dirty="0"/>
          </a:p>
        </p:txBody>
      </p:sp>
      <p:sp>
        <p:nvSpPr>
          <p:cNvPr id="9" name="Text 5"/>
          <p:cNvSpPr/>
          <p:nvPr/>
        </p:nvSpPr>
        <p:spPr>
          <a:xfrm>
            <a:off x="1385173" y="5561290"/>
            <a:ext cx="2700695" cy="337542"/>
          </a:xfrm>
          <a:prstGeom prst="rect">
            <a:avLst/>
          </a:prstGeom>
          <a:noFill/>
          <a:ln/>
        </p:spPr>
        <p:txBody>
          <a:bodyPr wrap="none" rtlCol="0" anchor="t"/>
          <a:lstStyle/>
          <a:p>
            <a:pPr marL="0" indent="0">
              <a:lnSpc>
                <a:spcPts val="2658"/>
              </a:lnSpc>
              <a:buNone/>
            </a:pPr>
            <a:r>
              <a:rPr lang="en-US" sz="2127" b="1" dirty="0">
                <a:solidFill>
                  <a:srgbClr val="272525"/>
                </a:solidFill>
                <a:latin typeface="Barlow" pitchFamily="34" charset="0"/>
                <a:ea typeface="Barlow" pitchFamily="34" charset="-122"/>
                <a:cs typeface="Barlow" pitchFamily="34" charset="-120"/>
              </a:rPr>
              <a:t>Network Architecture</a:t>
            </a:r>
            <a:endParaRPr lang="en-US" sz="2127" dirty="0"/>
          </a:p>
        </p:txBody>
      </p:sp>
      <p:sp>
        <p:nvSpPr>
          <p:cNvPr id="10" name="Text 6"/>
          <p:cNvSpPr/>
          <p:nvPr/>
        </p:nvSpPr>
        <p:spPr>
          <a:xfrm>
            <a:off x="1385173" y="6021943"/>
            <a:ext cx="3594259" cy="1641872"/>
          </a:xfrm>
          <a:prstGeom prst="rect">
            <a:avLst/>
          </a:prstGeom>
          <a:noFill/>
          <a:ln/>
        </p:spPr>
        <p:txBody>
          <a:bodyPr wrap="square" rtlCol="0" anchor="t"/>
          <a:lstStyle/>
          <a:p>
            <a:pPr marL="0" indent="0">
              <a:lnSpc>
                <a:spcPts val="2586"/>
              </a:lnSpc>
              <a:buNone/>
            </a:pPr>
            <a:r>
              <a:rPr lang="en-US" sz="1616" dirty="0">
                <a:solidFill>
                  <a:srgbClr val="272525"/>
                </a:solidFill>
                <a:latin typeface="Montserrat" pitchFamily="34" charset="0"/>
                <a:ea typeface="Montserrat" pitchFamily="34" charset="-122"/>
                <a:cs typeface="Montserrat" pitchFamily="34" charset="-120"/>
              </a:rPr>
              <a:t>Experimenting with different numbers of hidden layers and neurons can improve the network's ability to extract relevant features.</a:t>
            </a:r>
            <a:endParaRPr lang="en-US" sz="1616" dirty="0"/>
          </a:p>
        </p:txBody>
      </p:sp>
      <p:sp>
        <p:nvSpPr>
          <p:cNvPr id="11" name="Shape 7"/>
          <p:cNvSpPr/>
          <p:nvPr/>
        </p:nvSpPr>
        <p:spPr>
          <a:xfrm>
            <a:off x="5184577" y="5561290"/>
            <a:ext cx="461724" cy="461724"/>
          </a:xfrm>
          <a:prstGeom prst="roundRect">
            <a:avLst>
              <a:gd name="adj" fmla="val 40010"/>
            </a:avLst>
          </a:prstGeom>
          <a:solidFill>
            <a:srgbClr val="EEEFF5"/>
          </a:solidFill>
          <a:ln/>
        </p:spPr>
      </p:sp>
      <p:sp>
        <p:nvSpPr>
          <p:cNvPr id="12" name="Text 8"/>
          <p:cNvSpPr/>
          <p:nvPr/>
        </p:nvSpPr>
        <p:spPr>
          <a:xfrm>
            <a:off x="5324713" y="5630108"/>
            <a:ext cx="181451" cy="324088"/>
          </a:xfrm>
          <a:prstGeom prst="rect">
            <a:avLst/>
          </a:prstGeom>
          <a:noFill/>
          <a:ln/>
        </p:spPr>
        <p:txBody>
          <a:bodyPr wrap="none" rtlCol="0" anchor="t"/>
          <a:lstStyle/>
          <a:p>
            <a:pPr marL="0" indent="0" algn="ctr">
              <a:lnSpc>
                <a:spcPts val="2552"/>
              </a:lnSpc>
              <a:buNone/>
            </a:pPr>
            <a:r>
              <a:rPr lang="en-US" sz="2552" b="1" dirty="0">
                <a:solidFill>
                  <a:srgbClr val="272525"/>
                </a:solidFill>
                <a:latin typeface="Barlow" pitchFamily="34" charset="0"/>
                <a:ea typeface="Barlow" pitchFamily="34" charset="-122"/>
                <a:cs typeface="Barlow" pitchFamily="34" charset="-120"/>
              </a:rPr>
              <a:t>2</a:t>
            </a:r>
            <a:endParaRPr lang="en-US" sz="2552" dirty="0"/>
          </a:p>
        </p:txBody>
      </p:sp>
      <p:sp>
        <p:nvSpPr>
          <p:cNvPr id="13" name="Text 9"/>
          <p:cNvSpPr/>
          <p:nvPr/>
        </p:nvSpPr>
        <p:spPr>
          <a:xfrm>
            <a:off x="5851446" y="5561290"/>
            <a:ext cx="2700695" cy="337542"/>
          </a:xfrm>
          <a:prstGeom prst="rect">
            <a:avLst/>
          </a:prstGeom>
          <a:noFill/>
          <a:ln/>
        </p:spPr>
        <p:txBody>
          <a:bodyPr wrap="none" rtlCol="0" anchor="t"/>
          <a:lstStyle/>
          <a:p>
            <a:pPr marL="0" indent="0">
              <a:lnSpc>
                <a:spcPts val="2658"/>
              </a:lnSpc>
              <a:buNone/>
            </a:pPr>
            <a:r>
              <a:rPr lang="en-US" sz="2127" b="1" dirty="0">
                <a:solidFill>
                  <a:srgbClr val="272525"/>
                </a:solidFill>
                <a:latin typeface="Barlow" pitchFamily="34" charset="0"/>
                <a:ea typeface="Barlow" pitchFamily="34" charset="-122"/>
                <a:cs typeface="Barlow" pitchFamily="34" charset="-120"/>
              </a:rPr>
              <a:t>Hyperparameters</a:t>
            </a:r>
            <a:endParaRPr lang="en-US" sz="2127" dirty="0"/>
          </a:p>
        </p:txBody>
      </p:sp>
      <p:sp>
        <p:nvSpPr>
          <p:cNvPr id="14" name="Text 10"/>
          <p:cNvSpPr/>
          <p:nvPr/>
        </p:nvSpPr>
        <p:spPr>
          <a:xfrm>
            <a:off x="5851446" y="6021943"/>
            <a:ext cx="3594259" cy="1313498"/>
          </a:xfrm>
          <a:prstGeom prst="rect">
            <a:avLst/>
          </a:prstGeom>
          <a:noFill/>
          <a:ln/>
        </p:spPr>
        <p:txBody>
          <a:bodyPr wrap="square" rtlCol="0" anchor="t"/>
          <a:lstStyle/>
          <a:p>
            <a:pPr marL="0" indent="0">
              <a:lnSpc>
                <a:spcPts val="2586"/>
              </a:lnSpc>
              <a:buNone/>
            </a:pPr>
            <a:r>
              <a:rPr lang="en-US" sz="1616" dirty="0">
                <a:solidFill>
                  <a:srgbClr val="272525"/>
                </a:solidFill>
                <a:latin typeface="Montserrat" pitchFamily="34" charset="0"/>
                <a:ea typeface="Montserrat" pitchFamily="34" charset="-122"/>
                <a:cs typeface="Montserrat" pitchFamily="34" charset="-120"/>
              </a:rPr>
              <a:t>Tuning hyperparameters like learning rate, discount factor, and exploration rate can affect the learning speed and convergence.</a:t>
            </a:r>
            <a:endParaRPr lang="en-US" sz="1616" dirty="0"/>
          </a:p>
        </p:txBody>
      </p:sp>
      <p:sp>
        <p:nvSpPr>
          <p:cNvPr id="15" name="Shape 11"/>
          <p:cNvSpPr/>
          <p:nvPr/>
        </p:nvSpPr>
        <p:spPr>
          <a:xfrm>
            <a:off x="9650849" y="5561290"/>
            <a:ext cx="461724" cy="461724"/>
          </a:xfrm>
          <a:prstGeom prst="roundRect">
            <a:avLst>
              <a:gd name="adj" fmla="val 40010"/>
            </a:avLst>
          </a:prstGeom>
          <a:solidFill>
            <a:srgbClr val="EEEFF5"/>
          </a:solidFill>
          <a:ln/>
        </p:spPr>
      </p:sp>
      <p:sp>
        <p:nvSpPr>
          <p:cNvPr id="16" name="Text 12"/>
          <p:cNvSpPr/>
          <p:nvPr/>
        </p:nvSpPr>
        <p:spPr>
          <a:xfrm>
            <a:off x="9794200" y="5630108"/>
            <a:ext cx="175022" cy="324088"/>
          </a:xfrm>
          <a:prstGeom prst="rect">
            <a:avLst/>
          </a:prstGeom>
          <a:noFill/>
          <a:ln/>
        </p:spPr>
        <p:txBody>
          <a:bodyPr wrap="none" rtlCol="0" anchor="t"/>
          <a:lstStyle/>
          <a:p>
            <a:pPr marL="0" indent="0" algn="ctr">
              <a:lnSpc>
                <a:spcPts val="2552"/>
              </a:lnSpc>
              <a:buNone/>
            </a:pPr>
            <a:r>
              <a:rPr lang="en-US" sz="2552" b="1" dirty="0">
                <a:solidFill>
                  <a:srgbClr val="272525"/>
                </a:solidFill>
                <a:latin typeface="Barlow" pitchFamily="34" charset="0"/>
                <a:ea typeface="Barlow" pitchFamily="34" charset="-122"/>
                <a:cs typeface="Barlow" pitchFamily="34" charset="-120"/>
              </a:rPr>
              <a:t>3</a:t>
            </a:r>
            <a:endParaRPr lang="en-US" sz="2552" dirty="0"/>
          </a:p>
        </p:txBody>
      </p:sp>
      <p:sp>
        <p:nvSpPr>
          <p:cNvPr id="17" name="Text 13"/>
          <p:cNvSpPr/>
          <p:nvPr/>
        </p:nvSpPr>
        <p:spPr>
          <a:xfrm>
            <a:off x="10317718" y="5561290"/>
            <a:ext cx="2700695" cy="337542"/>
          </a:xfrm>
          <a:prstGeom prst="rect">
            <a:avLst/>
          </a:prstGeom>
          <a:noFill/>
          <a:ln/>
        </p:spPr>
        <p:txBody>
          <a:bodyPr wrap="none" rtlCol="0" anchor="t"/>
          <a:lstStyle/>
          <a:p>
            <a:pPr marL="0" indent="0">
              <a:lnSpc>
                <a:spcPts val="2658"/>
              </a:lnSpc>
              <a:buNone/>
            </a:pPr>
            <a:r>
              <a:rPr lang="en-US" sz="2127" b="1" dirty="0">
                <a:solidFill>
                  <a:srgbClr val="272525"/>
                </a:solidFill>
                <a:latin typeface="Barlow" pitchFamily="34" charset="0"/>
                <a:ea typeface="Barlow" pitchFamily="34" charset="-122"/>
                <a:cs typeface="Barlow" pitchFamily="34" charset="-120"/>
              </a:rPr>
              <a:t>Environment Functions</a:t>
            </a:r>
            <a:endParaRPr lang="en-US" sz="2127" dirty="0"/>
          </a:p>
        </p:txBody>
      </p:sp>
      <p:sp>
        <p:nvSpPr>
          <p:cNvPr id="18" name="Text 14"/>
          <p:cNvSpPr/>
          <p:nvPr/>
        </p:nvSpPr>
        <p:spPr>
          <a:xfrm>
            <a:off x="10317718" y="6021943"/>
            <a:ext cx="3594259" cy="1641872"/>
          </a:xfrm>
          <a:prstGeom prst="rect">
            <a:avLst/>
          </a:prstGeom>
          <a:noFill/>
          <a:ln/>
        </p:spPr>
        <p:txBody>
          <a:bodyPr wrap="square" rtlCol="0" anchor="t"/>
          <a:lstStyle/>
          <a:p>
            <a:pPr marL="0" indent="0">
              <a:lnSpc>
                <a:spcPts val="2586"/>
              </a:lnSpc>
              <a:buNone/>
            </a:pPr>
            <a:r>
              <a:rPr lang="en-US" sz="1616" dirty="0">
                <a:solidFill>
                  <a:srgbClr val="272525"/>
                </a:solidFill>
                <a:latin typeface="Montserrat" pitchFamily="34" charset="0"/>
                <a:ea typeface="Montserrat" pitchFamily="34" charset="-122"/>
                <a:cs typeface="Montserrat" pitchFamily="34" charset="-120"/>
              </a:rPr>
              <a:t>Reward function based on actions, length and steps taken can improve the performance.</a:t>
            </a:r>
            <a:endParaRPr lang="en-US" sz="1616"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7768" y="1609368"/>
            <a:ext cx="5010864" cy="5010864"/>
          </a:xfrm>
          <a:prstGeom prst="rect">
            <a:avLst/>
          </a:prstGeom>
        </p:spPr>
      </p:pic>
      <p:sp>
        <p:nvSpPr>
          <p:cNvPr id="6" name="Text 1"/>
          <p:cNvSpPr/>
          <p:nvPr/>
        </p:nvSpPr>
        <p:spPr>
          <a:xfrm>
            <a:off x="6152198" y="1142643"/>
            <a:ext cx="7312938" cy="625793"/>
          </a:xfrm>
          <a:prstGeom prst="rect">
            <a:avLst/>
          </a:prstGeom>
          <a:noFill/>
          <a:ln/>
        </p:spPr>
        <p:txBody>
          <a:bodyPr wrap="none" rtlCol="0" anchor="t"/>
          <a:lstStyle/>
          <a:p>
            <a:pPr marL="0" indent="0">
              <a:lnSpc>
                <a:spcPts val="4927"/>
              </a:lnSpc>
              <a:buNone/>
            </a:pPr>
            <a:r>
              <a:rPr lang="en-US" sz="3942" b="1" dirty="0">
                <a:solidFill>
                  <a:srgbClr val="396AF1"/>
                </a:solidFill>
                <a:latin typeface="Barlow" pitchFamily="34" charset="0"/>
                <a:ea typeface="Barlow" pitchFamily="34" charset="-122"/>
                <a:cs typeface="Barlow" pitchFamily="34" charset="-120"/>
              </a:rPr>
              <a:t>Conclusion and Future Directions</a:t>
            </a:r>
            <a:endParaRPr lang="en-US" sz="3942" dirty="0"/>
          </a:p>
        </p:txBody>
      </p:sp>
      <p:sp>
        <p:nvSpPr>
          <p:cNvPr id="7" name="Text 2"/>
          <p:cNvSpPr/>
          <p:nvPr/>
        </p:nvSpPr>
        <p:spPr>
          <a:xfrm>
            <a:off x="6152198" y="2053709"/>
            <a:ext cx="7812405" cy="1217295"/>
          </a:xfrm>
          <a:prstGeom prst="rect">
            <a:avLst/>
          </a:prstGeom>
          <a:noFill/>
          <a:ln/>
        </p:spPr>
        <p:txBody>
          <a:bodyPr wrap="square" rtlCol="0" anchor="t"/>
          <a:lstStyle/>
          <a:p>
            <a:pPr marL="0" indent="0">
              <a:lnSpc>
                <a:spcPts val="2397"/>
              </a:lnSpc>
              <a:buNone/>
            </a:pPr>
            <a:r>
              <a:rPr lang="en-US" sz="1498" dirty="0">
                <a:solidFill>
                  <a:srgbClr val="272525"/>
                </a:solidFill>
                <a:latin typeface="Montserrat" pitchFamily="34" charset="0"/>
                <a:ea typeface="Montserrat" pitchFamily="34" charset="-122"/>
                <a:cs typeface="Montserrat" pitchFamily="34" charset="-120"/>
              </a:rPr>
              <a:t>This project successfully demonstrates the use of DRL for training an intelligent agent to play the Snake game. The agent learned to navigate the environment, eat food, and avoid collisions, achieving a high level of performance. There are various exciting future directions for this project.</a:t>
            </a:r>
            <a:endParaRPr lang="en-US" sz="1498" dirty="0"/>
          </a:p>
        </p:txBody>
      </p:sp>
      <p:sp>
        <p:nvSpPr>
          <p:cNvPr id="8" name="Shape 3"/>
          <p:cNvSpPr/>
          <p:nvPr/>
        </p:nvSpPr>
        <p:spPr>
          <a:xfrm>
            <a:off x="6152198" y="3698915"/>
            <a:ext cx="428030" cy="428030"/>
          </a:xfrm>
          <a:prstGeom prst="roundRect">
            <a:avLst>
              <a:gd name="adj" fmla="val 40001"/>
            </a:avLst>
          </a:prstGeom>
          <a:solidFill>
            <a:srgbClr val="EEEFF5"/>
          </a:solidFill>
          <a:ln/>
        </p:spPr>
      </p:sp>
      <p:sp>
        <p:nvSpPr>
          <p:cNvPr id="9" name="Text 4"/>
          <p:cNvSpPr/>
          <p:nvPr/>
        </p:nvSpPr>
        <p:spPr>
          <a:xfrm>
            <a:off x="6313051" y="3762732"/>
            <a:ext cx="106323" cy="300395"/>
          </a:xfrm>
          <a:prstGeom prst="rect">
            <a:avLst/>
          </a:prstGeom>
          <a:noFill/>
          <a:ln/>
        </p:spPr>
        <p:txBody>
          <a:bodyPr wrap="none" rtlCol="0" anchor="t"/>
          <a:lstStyle/>
          <a:p>
            <a:pPr marL="0" indent="0" algn="ctr">
              <a:lnSpc>
                <a:spcPts val="2365"/>
              </a:lnSpc>
              <a:buNone/>
            </a:pPr>
            <a:r>
              <a:rPr lang="en-US" sz="2365" b="1" dirty="0">
                <a:solidFill>
                  <a:srgbClr val="272525"/>
                </a:solidFill>
                <a:latin typeface="Barlow" pitchFamily="34" charset="0"/>
                <a:ea typeface="Barlow" pitchFamily="34" charset="-122"/>
                <a:cs typeface="Barlow" pitchFamily="34" charset="-120"/>
              </a:rPr>
              <a:t>1</a:t>
            </a:r>
            <a:endParaRPr lang="en-US" sz="2365" dirty="0"/>
          </a:p>
        </p:txBody>
      </p:sp>
      <p:sp>
        <p:nvSpPr>
          <p:cNvPr id="10" name="Text 5"/>
          <p:cNvSpPr/>
          <p:nvPr/>
        </p:nvSpPr>
        <p:spPr>
          <a:xfrm>
            <a:off x="6770370" y="3698915"/>
            <a:ext cx="2503051" cy="312777"/>
          </a:xfrm>
          <a:prstGeom prst="rect">
            <a:avLst/>
          </a:prstGeom>
          <a:noFill/>
          <a:ln/>
        </p:spPr>
        <p:txBody>
          <a:bodyPr wrap="none" rtlCol="0" anchor="t"/>
          <a:lstStyle/>
          <a:p>
            <a:pPr marL="0" indent="0">
              <a:lnSpc>
                <a:spcPts val="2464"/>
              </a:lnSpc>
              <a:buNone/>
            </a:pPr>
            <a:r>
              <a:rPr lang="en-US" sz="1971" b="1" dirty="0">
                <a:solidFill>
                  <a:srgbClr val="272525"/>
                </a:solidFill>
                <a:latin typeface="Barlow" pitchFamily="34" charset="0"/>
                <a:ea typeface="Barlow" pitchFamily="34" charset="-122"/>
                <a:cs typeface="Barlow" pitchFamily="34" charset="-120"/>
              </a:rPr>
              <a:t>Advanced Techniques</a:t>
            </a:r>
            <a:endParaRPr lang="en-US" sz="1971" dirty="0"/>
          </a:p>
        </p:txBody>
      </p:sp>
      <p:sp>
        <p:nvSpPr>
          <p:cNvPr id="11" name="Text 6"/>
          <p:cNvSpPr/>
          <p:nvPr/>
        </p:nvSpPr>
        <p:spPr>
          <a:xfrm>
            <a:off x="6770370" y="4125754"/>
            <a:ext cx="3193018" cy="1521619"/>
          </a:xfrm>
          <a:prstGeom prst="rect">
            <a:avLst/>
          </a:prstGeom>
          <a:noFill/>
          <a:ln/>
        </p:spPr>
        <p:txBody>
          <a:bodyPr wrap="square" rtlCol="0" anchor="t"/>
          <a:lstStyle/>
          <a:p>
            <a:pPr marL="0" indent="0">
              <a:lnSpc>
                <a:spcPts val="2397"/>
              </a:lnSpc>
              <a:buNone/>
            </a:pPr>
            <a:r>
              <a:rPr lang="en-US" sz="1498" dirty="0">
                <a:solidFill>
                  <a:srgbClr val="272525"/>
                </a:solidFill>
                <a:latin typeface="Montserrat" pitchFamily="34" charset="0"/>
                <a:ea typeface="Montserrat" pitchFamily="34" charset="-122"/>
                <a:cs typeface="Montserrat" pitchFamily="34" charset="-120"/>
              </a:rPr>
              <a:t>Exploring more advanced DRL techniques like deep Q-networks (DQN) and asynchronous advantage actor-critic (A3C) for enhanced performance.</a:t>
            </a:r>
            <a:endParaRPr lang="en-US" sz="1498" dirty="0"/>
          </a:p>
        </p:txBody>
      </p:sp>
      <p:sp>
        <p:nvSpPr>
          <p:cNvPr id="12" name="Shape 7"/>
          <p:cNvSpPr/>
          <p:nvPr/>
        </p:nvSpPr>
        <p:spPr>
          <a:xfrm>
            <a:off x="10153531" y="3698915"/>
            <a:ext cx="428030" cy="428030"/>
          </a:xfrm>
          <a:prstGeom prst="roundRect">
            <a:avLst>
              <a:gd name="adj" fmla="val 40001"/>
            </a:avLst>
          </a:prstGeom>
          <a:solidFill>
            <a:srgbClr val="EEEFF5"/>
          </a:solidFill>
          <a:ln/>
        </p:spPr>
      </p:sp>
      <p:sp>
        <p:nvSpPr>
          <p:cNvPr id="13" name="Text 8"/>
          <p:cNvSpPr/>
          <p:nvPr/>
        </p:nvSpPr>
        <p:spPr>
          <a:xfrm>
            <a:off x="10283428" y="3762732"/>
            <a:ext cx="168235" cy="300395"/>
          </a:xfrm>
          <a:prstGeom prst="rect">
            <a:avLst/>
          </a:prstGeom>
          <a:noFill/>
          <a:ln/>
        </p:spPr>
        <p:txBody>
          <a:bodyPr wrap="none" rtlCol="0" anchor="t"/>
          <a:lstStyle/>
          <a:p>
            <a:pPr marL="0" indent="0" algn="ctr">
              <a:lnSpc>
                <a:spcPts val="2365"/>
              </a:lnSpc>
              <a:buNone/>
            </a:pPr>
            <a:r>
              <a:rPr lang="en-US" sz="2365" b="1" dirty="0">
                <a:solidFill>
                  <a:srgbClr val="272525"/>
                </a:solidFill>
                <a:latin typeface="Barlow" pitchFamily="34" charset="0"/>
                <a:ea typeface="Barlow" pitchFamily="34" charset="-122"/>
                <a:cs typeface="Barlow" pitchFamily="34" charset="-120"/>
              </a:rPr>
              <a:t>2</a:t>
            </a:r>
            <a:endParaRPr lang="en-US" sz="2365" dirty="0"/>
          </a:p>
        </p:txBody>
      </p:sp>
      <p:sp>
        <p:nvSpPr>
          <p:cNvPr id="14" name="Text 9"/>
          <p:cNvSpPr/>
          <p:nvPr/>
        </p:nvSpPr>
        <p:spPr>
          <a:xfrm>
            <a:off x="10771703" y="3698915"/>
            <a:ext cx="2560558" cy="312777"/>
          </a:xfrm>
          <a:prstGeom prst="rect">
            <a:avLst/>
          </a:prstGeom>
          <a:noFill/>
          <a:ln/>
        </p:spPr>
        <p:txBody>
          <a:bodyPr wrap="none" rtlCol="0" anchor="t"/>
          <a:lstStyle/>
          <a:p>
            <a:pPr marL="0" indent="0">
              <a:lnSpc>
                <a:spcPts val="2464"/>
              </a:lnSpc>
              <a:buNone/>
            </a:pPr>
            <a:r>
              <a:rPr lang="en-US" sz="1971" b="1" dirty="0">
                <a:solidFill>
                  <a:srgbClr val="272525"/>
                </a:solidFill>
                <a:latin typeface="Barlow" pitchFamily="34" charset="0"/>
                <a:ea typeface="Barlow" pitchFamily="34" charset="-122"/>
                <a:cs typeface="Barlow" pitchFamily="34" charset="-120"/>
              </a:rPr>
              <a:t>Complex Environments</a:t>
            </a:r>
            <a:endParaRPr lang="en-US" sz="1971" dirty="0"/>
          </a:p>
        </p:txBody>
      </p:sp>
      <p:sp>
        <p:nvSpPr>
          <p:cNvPr id="15" name="Text 10"/>
          <p:cNvSpPr/>
          <p:nvPr/>
        </p:nvSpPr>
        <p:spPr>
          <a:xfrm>
            <a:off x="10771703" y="4125754"/>
            <a:ext cx="3193018" cy="1217295"/>
          </a:xfrm>
          <a:prstGeom prst="rect">
            <a:avLst/>
          </a:prstGeom>
          <a:noFill/>
          <a:ln/>
        </p:spPr>
        <p:txBody>
          <a:bodyPr wrap="square" rtlCol="0" anchor="t"/>
          <a:lstStyle/>
          <a:p>
            <a:pPr marL="0" indent="0">
              <a:lnSpc>
                <a:spcPts val="2397"/>
              </a:lnSpc>
              <a:buNone/>
            </a:pPr>
            <a:r>
              <a:rPr lang="en-US" sz="1498" dirty="0">
                <a:solidFill>
                  <a:srgbClr val="272525"/>
                </a:solidFill>
                <a:latin typeface="Montserrat" pitchFamily="34" charset="0"/>
                <a:ea typeface="Montserrat" pitchFamily="34" charset="-122"/>
                <a:cs typeface="Montserrat" pitchFamily="34" charset="-120"/>
              </a:rPr>
              <a:t>Training the agent in more complex environments with obstacles, dynamic elements, and multiple enemies.</a:t>
            </a:r>
            <a:endParaRPr lang="en-US" sz="1498" dirty="0"/>
          </a:p>
        </p:txBody>
      </p:sp>
      <p:sp>
        <p:nvSpPr>
          <p:cNvPr id="16" name="Shape 11"/>
          <p:cNvSpPr/>
          <p:nvPr/>
        </p:nvSpPr>
        <p:spPr>
          <a:xfrm>
            <a:off x="6152198" y="6051471"/>
            <a:ext cx="428030" cy="428030"/>
          </a:xfrm>
          <a:prstGeom prst="roundRect">
            <a:avLst>
              <a:gd name="adj" fmla="val 40001"/>
            </a:avLst>
          </a:prstGeom>
          <a:solidFill>
            <a:srgbClr val="EEEFF5"/>
          </a:solidFill>
          <a:ln/>
        </p:spPr>
      </p:sp>
      <p:sp>
        <p:nvSpPr>
          <p:cNvPr id="17" name="Text 12"/>
          <p:cNvSpPr/>
          <p:nvPr/>
        </p:nvSpPr>
        <p:spPr>
          <a:xfrm>
            <a:off x="6285071" y="6115288"/>
            <a:ext cx="162163" cy="300395"/>
          </a:xfrm>
          <a:prstGeom prst="rect">
            <a:avLst/>
          </a:prstGeom>
          <a:noFill/>
          <a:ln/>
        </p:spPr>
        <p:txBody>
          <a:bodyPr wrap="none" rtlCol="0" anchor="t"/>
          <a:lstStyle/>
          <a:p>
            <a:pPr marL="0" indent="0" algn="ctr">
              <a:lnSpc>
                <a:spcPts val="2365"/>
              </a:lnSpc>
              <a:buNone/>
            </a:pPr>
            <a:r>
              <a:rPr lang="en-US" sz="2365" b="1" dirty="0">
                <a:solidFill>
                  <a:srgbClr val="272525"/>
                </a:solidFill>
                <a:latin typeface="Barlow" pitchFamily="34" charset="0"/>
                <a:ea typeface="Barlow" pitchFamily="34" charset="-122"/>
                <a:cs typeface="Barlow" pitchFamily="34" charset="-120"/>
              </a:rPr>
              <a:t>3</a:t>
            </a:r>
            <a:endParaRPr lang="en-US" sz="2365" dirty="0"/>
          </a:p>
        </p:txBody>
      </p:sp>
      <p:sp>
        <p:nvSpPr>
          <p:cNvPr id="18" name="Text 13"/>
          <p:cNvSpPr/>
          <p:nvPr/>
        </p:nvSpPr>
        <p:spPr>
          <a:xfrm>
            <a:off x="6770370" y="6051471"/>
            <a:ext cx="2675453" cy="312777"/>
          </a:xfrm>
          <a:prstGeom prst="rect">
            <a:avLst/>
          </a:prstGeom>
          <a:noFill/>
          <a:ln/>
        </p:spPr>
        <p:txBody>
          <a:bodyPr wrap="none" rtlCol="0" anchor="t"/>
          <a:lstStyle/>
          <a:p>
            <a:pPr marL="0" indent="0">
              <a:lnSpc>
                <a:spcPts val="2464"/>
              </a:lnSpc>
              <a:buNone/>
            </a:pPr>
            <a:r>
              <a:rPr lang="en-US" sz="1971" b="1" dirty="0">
                <a:solidFill>
                  <a:srgbClr val="272525"/>
                </a:solidFill>
                <a:latin typeface="Barlow" pitchFamily="34" charset="0"/>
                <a:ea typeface="Barlow" pitchFamily="34" charset="-122"/>
                <a:cs typeface="Barlow" pitchFamily="34" charset="-120"/>
              </a:rPr>
              <a:t>Real-World Applications</a:t>
            </a:r>
            <a:endParaRPr lang="en-US" sz="1971" dirty="0"/>
          </a:p>
        </p:txBody>
      </p:sp>
      <p:sp>
        <p:nvSpPr>
          <p:cNvPr id="19" name="Text 14"/>
          <p:cNvSpPr/>
          <p:nvPr/>
        </p:nvSpPr>
        <p:spPr>
          <a:xfrm>
            <a:off x="6770370" y="6478310"/>
            <a:ext cx="7194233" cy="608648"/>
          </a:xfrm>
          <a:prstGeom prst="rect">
            <a:avLst/>
          </a:prstGeom>
          <a:noFill/>
          <a:ln/>
        </p:spPr>
        <p:txBody>
          <a:bodyPr wrap="square" rtlCol="0" anchor="t"/>
          <a:lstStyle/>
          <a:p>
            <a:pPr marL="0" indent="0">
              <a:lnSpc>
                <a:spcPts val="2397"/>
              </a:lnSpc>
              <a:buNone/>
            </a:pPr>
            <a:r>
              <a:rPr lang="en-US" sz="1498" dirty="0">
                <a:solidFill>
                  <a:srgbClr val="272525"/>
                </a:solidFill>
                <a:latin typeface="Montserrat" pitchFamily="34" charset="0"/>
                <a:ea typeface="Montserrat" pitchFamily="34" charset="-122"/>
                <a:cs typeface="Montserrat" pitchFamily="34" charset="-120"/>
              </a:rPr>
              <a:t>Applying DRL concepts to real-world problems like robotics, autonomous driving, and resource optimization.</a:t>
            </a:r>
            <a:endParaRPr lang="en-US" sz="1498"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7768" y="1609368"/>
            <a:ext cx="5010864" cy="5010864"/>
          </a:xfrm>
          <a:prstGeom prst="rect">
            <a:avLst/>
          </a:prstGeom>
        </p:spPr>
      </p:pic>
      <p:sp>
        <p:nvSpPr>
          <p:cNvPr id="6" name="Text 1"/>
          <p:cNvSpPr/>
          <p:nvPr/>
        </p:nvSpPr>
        <p:spPr>
          <a:xfrm>
            <a:off x="6152198" y="1142643"/>
            <a:ext cx="7312938" cy="625793"/>
          </a:xfrm>
          <a:prstGeom prst="rect">
            <a:avLst/>
          </a:prstGeom>
          <a:noFill/>
          <a:ln/>
        </p:spPr>
        <p:txBody>
          <a:bodyPr wrap="none" rtlCol="0" anchor="t"/>
          <a:lstStyle/>
          <a:p>
            <a:pPr marL="0" indent="0">
              <a:lnSpc>
                <a:spcPts val="4927"/>
              </a:lnSpc>
              <a:buNone/>
            </a:pPr>
            <a:r>
              <a:rPr lang="en-US" sz="3942" b="1" dirty="0">
                <a:solidFill>
                  <a:srgbClr val="396AF1"/>
                </a:solidFill>
                <a:latin typeface="Barlow" pitchFamily="34" charset="0"/>
                <a:ea typeface="Barlow" pitchFamily="34" charset="-122"/>
                <a:cs typeface="Barlow" pitchFamily="34" charset="-120"/>
              </a:rPr>
              <a:t>References</a:t>
            </a:r>
            <a:endParaRPr lang="en-US" sz="3942" dirty="0"/>
          </a:p>
        </p:txBody>
      </p:sp>
      <p:sp>
        <p:nvSpPr>
          <p:cNvPr id="8" name="Shape 3"/>
          <p:cNvSpPr/>
          <p:nvPr/>
        </p:nvSpPr>
        <p:spPr>
          <a:xfrm>
            <a:off x="6152198" y="3698915"/>
            <a:ext cx="428030" cy="428030"/>
          </a:xfrm>
          <a:prstGeom prst="roundRect">
            <a:avLst>
              <a:gd name="adj" fmla="val 40001"/>
            </a:avLst>
          </a:prstGeom>
          <a:solidFill>
            <a:srgbClr val="EEEFF5"/>
          </a:solidFill>
          <a:ln/>
        </p:spPr>
      </p:sp>
      <p:sp>
        <p:nvSpPr>
          <p:cNvPr id="10" name="Text 5"/>
          <p:cNvSpPr/>
          <p:nvPr/>
        </p:nvSpPr>
        <p:spPr>
          <a:xfrm>
            <a:off x="6770370" y="3698915"/>
            <a:ext cx="2503051" cy="312777"/>
          </a:xfrm>
          <a:prstGeom prst="rect">
            <a:avLst/>
          </a:prstGeom>
          <a:noFill/>
          <a:ln/>
        </p:spPr>
        <p:txBody>
          <a:bodyPr wrap="none" rtlCol="0" anchor="t"/>
          <a:lstStyle/>
          <a:p>
            <a:pPr marL="0" indent="0">
              <a:lnSpc>
                <a:spcPts val="2464"/>
              </a:lnSpc>
              <a:buNone/>
            </a:pPr>
            <a:endParaRPr lang="en-US" sz="1971" dirty="0"/>
          </a:p>
        </p:txBody>
      </p:sp>
      <p:sp>
        <p:nvSpPr>
          <p:cNvPr id="11" name="Text 6"/>
          <p:cNvSpPr/>
          <p:nvPr/>
        </p:nvSpPr>
        <p:spPr>
          <a:xfrm>
            <a:off x="6770370" y="4125754"/>
            <a:ext cx="3193018" cy="1521619"/>
          </a:xfrm>
          <a:prstGeom prst="rect">
            <a:avLst/>
          </a:prstGeom>
          <a:noFill/>
          <a:ln/>
        </p:spPr>
        <p:txBody>
          <a:bodyPr wrap="square" rtlCol="0" anchor="t"/>
          <a:lstStyle/>
          <a:p>
            <a:pPr marL="0" indent="0">
              <a:lnSpc>
                <a:spcPts val="2397"/>
              </a:lnSpc>
              <a:buNone/>
            </a:pPr>
            <a:endParaRPr lang="en-US" sz="1498" dirty="0"/>
          </a:p>
        </p:txBody>
      </p:sp>
      <p:sp>
        <p:nvSpPr>
          <p:cNvPr id="12" name="Shape 7"/>
          <p:cNvSpPr/>
          <p:nvPr/>
        </p:nvSpPr>
        <p:spPr>
          <a:xfrm>
            <a:off x="10153531" y="3698915"/>
            <a:ext cx="428030" cy="428030"/>
          </a:xfrm>
          <a:prstGeom prst="roundRect">
            <a:avLst>
              <a:gd name="adj" fmla="val 40001"/>
            </a:avLst>
          </a:prstGeom>
          <a:solidFill>
            <a:srgbClr val="EEEFF5"/>
          </a:solidFill>
          <a:ln/>
        </p:spPr>
      </p:sp>
      <p:sp>
        <p:nvSpPr>
          <p:cNvPr id="13" name="Text 8"/>
          <p:cNvSpPr/>
          <p:nvPr/>
        </p:nvSpPr>
        <p:spPr>
          <a:xfrm>
            <a:off x="10283428" y="3762732"/>
            <a:ext cx="168235" cy="300395"/>
          </a:xfrm>
          <a:prstGeom prst="rect">
            <a:avLst/>
          </a:prstGeom>
          <a:noFill/>
          <a:ln/>
        </p:spPr>
        <p:txBody>
          <a:bodyPr wrap="none" rtlCol="0" anchor="t"/>
          <a:lstStyle/>
          <a:p>
            <a:pPr marL="0" indent="0" algn="ctr">
              <a:lnSpc>
                <a:spcPts val="2365"/>
              </a:lnSpc>
              <a:buNone/>
            </a:pPr>
            <a:endParaRPr lang="en-US" sz="2365" dirty="0"/>
          </a:p>
        </p:txBody>
      </p:sp>
      <p:sp>
        <p:nvSpPr>
          <p:cNvPr id="14" name="Text 9"/>
          <p:cNvSpPr/>
          <p:nvPr/>
        </p:nvSpPr>
        <p:spPr>
          <a:xfrm>
            <a:off x="10771703" y="3698915"/>
            <a:ext cx="2560558" cy="312777"/>
          </a:xfrm>
          <a:prstGeom prst="rect">
            <a:avLst/>
          </a:prstGeom>
          <a:noFill/>
          <a:ln/>
        </p:spPr>
        <p:txBody>
          <a:bodyPr wrap="none" rtlCol="0" anchor="t"/>
          <a:lstStyle/>
          <a:p>
            <a:pPr marL="0" indent="0">
              <a:lnSpc>
                <a:spcPts val="2464"/>
              </a:lnSpc>
              <a:buNone/>
            </a:pPr>
            <a:endParaRPr lang="en-US" sz="1971" dirty="0"/>
          </a:p>
        </p:txBody>
      </p:sp>
      <p:sp>
        <p:nvSpPr>
          <p:cNvPr id="15" name="Text 10"/>
          <p:cNvSpPr/>
          <p:nvPr/>
        </p:nvSpPr>
        <p:spPr>
          <a:xfrm>
            <a:off x="10771703" y="4125754"/>
            <a:ext cx="3193018" cy="1217295"/>
          </a:xfrm>
          <a:prstGeom prst="rect">
            <a:avLst/>
          </a:prstGeom>
          <a:noFill/>
          <a:ln/>
        </p:spPr>
        <p:txBody>
          <a:bodyPr wrap="square" rtlCol="0" anchor="t"/>
          <a:lstStyle/>
          <a:p>
            <a:pPr marL="0" indent="0">
              <a:lnSpc>
                <a:spcPts val="2397"/>
              </a:lnSpc>
              <a:buNone/>
            </a:pPr>
            <a:endParaRPr lang="en-US" sz="1498" dirty="0"/>
          </a:p>
        </p:txBody>
      </p:sp>
      <p:sp>
        <p:nvSpPr>
          <p:cNvPr id="16" name="Shape 11"/>
          <p:cNvSpPr/>
          <p:nvPr/>
        </p:nvSpPr>
        <p:spPr>
          <a:xfrm>
            <a:off x="6152198" y="6051471"/>
            <a:ext cx="428030" cy="428030"/>
          </a:xfrm>
          <a:prstGeom prst="roundRect">
            <a:avLst>
              <a:gd name="adj" fmla="val 40001"/>
            </a:avLst>
          </a:prstGeom>
          <a:solidFill>
            <a:srgbClr val="EEEFF5"/>
          </a:solidFill>
          <a:ln/>
        </p:spPr>
      </p:sp>
      <p:sp>
        <p:nvSpPr>
          <p:cNvPr id="17" name="Text 12"/>
          <p:cNvSpPr/>
          <p:nvPr/>
        </p:nvSpPr>
        <p:spPr>
          <a:xfrm>
            <a:off x="6285071" y="6115288"/>
            <a:ext cx="162163" cy="300395"/>
          </a:xfrm>
          <a:prstGeom prst="rect">
            <a:avLst/>
          </a:prstGeom>
          <a:noFill/>
          <a:ln/>
        </p:spPr>
        <p:txBody>
          <a:bodyPr wrap="none" rtlCol="0" anchor="t"/>
          <a:lstStyle/>
          <a:p>
            <a:pPr marL="0" indent="0" algn="ctr">
              <a:lnSpc>
                <a:spcPts val="2365"/>
              </a:lnSpc>
              <a:buNone/>
            </a:pPr>
            <a:endParaRPr lang="en-US" sz="2365" dirty="0"/>
          </a:p>
        </p:txBody>
      </p:sp>
      <p:sp>
        <p:nvSpPr>
          <p:cNvPr id="18" name="Text 13"/>
          <p:cNvSpPr/>
          <p:nvPr/>
        </p:nvSpPr>
        <p:spPr>
          <a:xfrm>
            <a:off x="6366152" y="2297430"/>
            <a:ext cx="7407543" cy="1217295"/>
          </a:xfrm>
          <a:prstGeom prst="rect">
            <a:avLst/>
          </a:prstGeom>
          <a:noFill/>
          <a:ln/>
        </p:spPr>
        <p:txBody>
          <a:bodyPr wrap="square" rtlCol="0" anchor="t"/>
          <a:lstStyle/>
          <a:p>
            <a:pPr marL="0" indent="0" algn="just">
              <a:lnSpc>
                <a:spcPts val="2464"/>
              </a:lnSpc>
              <a:buNone/>
            </a:pPr>
            <a:r>
              <a:rPr lang="en-US" sz="1971" b="1" dirty="0">
                <a:solidFill>
                  <a:srgbClr val="272525"/>
                </a:solidFill>
                <a:latin typeface="Barlow" pitchFamily="34" charset="0"/>
                <a:ea typeface="Barlow" pitchFamily="34" charset="-122"/>
                <a:cs typeface="Barlow" pitchFamily="34" charset="-120"/>
              </a:rPr>
              <a:t>M. R. R. Tushar and S. Siddique, "A Memory Efficient Deep Reinforcement Learning Approach For Snake Game Autonomous Agents," 2022 IEEE 16th International Conference on Application of Information and Communication Technologies (AICT), Washington DC, DC, USA, 2022, pp. 1-6, </a:t>
            </a:r>
            <a:r>
              <a:rPr lang="en-US" sz="1971" b="1" dirty="0" err="1">
                <a:solidFill>
                  <a:srgbClr val="272525"/>
                </a:solidFill>
                <a:latin typeface="Barlow" pitchFamily="34" charset="0"/>
                <a:ea typeface="Barlow" pitchFamily="34" charset="-122"/>
                <a:cs typeface="Barlow" pitchFamily="34" charset="-120"/>
              </a:rPr>
              <a:t>doi</a:t>
            </a:r>
            <a:r>
              <a:rPr lang="en-US" sz="1971" b="1" dirty="0">
                <a:solidFill>
                  <a:srgbClr val="272525"/>
                </a:solidFill>
                <a:latin typeface="Barlow" pitchFamily="34" charset="0"/>
                <a:ea typeface="Barlow" pitchFamily="34" charset="-122"/>
                <a:cs typeface="Barlow" pitchFamily="34" charset="-120"/>
              </a:rPr>
              <a:t>: 10.1109/AICT55583.2022.10013603. keywords: {Performance </a:t>
            </a:r>
            <a:r>
              <a:rPr lang="en-US" sz="1971" b="1" dirty="0" err="1">
                <a:solidFill>
                  <a:srgbClr val="272525"/>
                </a:solidFill>
                <a:latin typeface="Barlow" pitchFamily="34" charset="0"/>
                <a:ea typeface="Barlow" pitchFamily="34" charset="-122"/>
                <a:cs typeface="Barlow" pitchFamily="34" charset="-120"/>
              </a:rPr>
              <a:t>evaluation;Deep</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learning;Training;Image</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coding;Memory</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management;Games;Reinforcement</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learning;Deep</a:t>
            </a:r>
            <a:r>
              <a:rPr lang="en-US" sz="1971" b="1" dirty="0">
                <a:solidFill>
                  <a:srgbClr val="272525"/>
                </a:solidFill>
                <a:latin typeface="Barlow" pitchFamily="34" charset="0"/>
                <a:ea typeface="Barlow" pitchFamily="34" charset="-122"/>
                <a:cs typeface="Barlow" pitchFamily="34" charset="-120"/>
              </a:rPr>
              <a:t> Reinforcement </a:t>
            </a:r>
            <a:r>
              <a:rPr lang="en-US" sz="1971" b="1" dirty="0" err="1">
                <a:solidFill>
                  <a:srgbClr val="272525"/>
                </a:solidFill>
                <a:latin typeface="Barlow" pitchFamily="34" charset="0"/>
                <a:ea typeface="Barlow" pitchFamily="34" charset="-122"/>
                <a:cs typeface="Barlow" pitchFamily="34" charset="-120"/>
              </a:rPr>
              <a:t>Learning;Convolutional</a:t>
            </a:r>
            <a:r>
              <a:rPr lang="en-US" sz="1971" b="1" dirty="0">
                <a:solidFill>
                  <a:srgbClr val="272525"/>
                </a:solidFill>
                <a:latin typeface="Barlow" pitchFamily="34" charset="0"/>
                <a:ea typeface="Barlow" pitchFamily="34" charset="-122"/>
                <a:cs typeface="Barlow" pitchFamily="34" charset="-120"/>
              </a:rPr>
              <a:t> Neural </a:t>
            </a:r>
            <a:r>
              <a:rPr lang="en-US" sz="1971" b="1" dirty="0" err="1">
                <a:solidFill>
                  <a:srgbClr val="272525"/>
                </a:solidFill>
                <a:latin typeface="Barlow" pitchFamily="34" charset="0"/>
                <a:ea typeface="Barlow" pitchFamily="34" charset="-122"/>
                <a:cs typeface="Barlow" pitchFamily="34" charset="-120"/>
              </a:rPr>
              <a:t>Network;Deep</a:t>
            </a:r>
            <a:r>
              <a:rPr lang="en-US" sz="1971" b="1" dirty="0">
                <a:solidFill>
                  <a:srgbClr val="272525"/>
                </a:solidFill>
                <a:latin typeface="Barlow" pitchFamily="34" charset="0"/>
                <a:ea typeface="Barlow" pitchFamily="34" charset="-122"/>
                <a:cs typeface="Barlow" pitchFamily="34" charset="-120"/>
              </a:rPr>
              <a:t> Q </a:t>
            </a:r>
            <a:r>
              <a:rPr lang="en-US" sz="1971" b="1" dirty="0" err="1">
                <a:solidFill>
                  <a:srgbClr val="272525"/>
                </a:solidFill>
                <a:latin typeface="Barlow" pitchFamily="34" charset="0"/>
                <a:ea typeface="Barlow" pitchFamily="34" charset="-122"/>
                <a:cs typeface="Barlow" pitchFamily="34" charset="-120"/>
              </a:rPr>
              <a:t>Learning;Hyperparameter</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Tuning;Replay</a:t>
            </a:r>
            <a:r>
              <a:rPr lang="en-US" sz="1971" b="1" dirty="0">
                <a:solidFill>
                  <a:srgbClr val="272525"/>
                </a:solidFill>
                <a:latin typeface="Barlow" pitchFamily="34" charset="0"/>
                <a:ea typeface="Barlow" pitchFamily="34" charset="-122"/>
                <a:cs typeface="Barlow" pitchFamily="34" charset="-120"/>
              </a:rPr>
              <a:t> </a:t>
            </a:r>
            <a:r>
              <a:rPr lang="en-US" sz="1971" b="1" dirty="0" err="1">
                <a:solidFill>
                  <a:srgbClr val="272525"/>
                </a:solidFill>
                <a:latin typeface="Barlow" pitchFamily="34" charset="0"/>
                <a:ea typeface="Barlow" pitchFamily="34" charset="-122"/>
                <a:cs typeface="Barlow" pitchFamily="34" charset="-120"/>
              </a:rPr>
              <a:t>Size;Image</a:t>
            </a:r>
            <a:r>
              <a:rPr lang="en-US" sz="1971" b="1" dirty="0">
                <a:solidFill>
                  <a:srgbClr val="272525"/>
                </a:solidFill>
                <a:latin typeface="Barlow" pitchFamily="34" charset="0"/>
                <a:ea typeface="Barlow" pitchFamily="34" charset="-122"/>
                <a:cs typeface="Barlow" pitchFamily="34" charset="-120"/>
              </a:rPr>
              <a:t> Preprocessing},</a:t>
            </a:r>
          </a:p>
          <a:p>
            <a:pPr marL="0" indent="0" algn="just">
              <a:lnSpc>
                <a:spcPts val="2464"/>
              </a:lnSpc>
              <a:buNone/>
            </a:pPr>
            <a:endParaRPr lang="en-US" sz="1971" b="1" dirty="0">
              <a:solidFill>
                <a:srgbClr val="272525"/>
              </a:solidFill>
              <a:latin typeface="Barlow" pitchFamily="34" charset="0"/>
              <a:ea typeface="Barlow" pitchFamily="34" charset="-122"/>
              <a:cs typeface="Barlow" pitchFamily="34" charset="-120"/>
            </a:endParaRPr>
          </a:p>
        </p:txBody>
      </p:sp>
      <p:sp>
        <p:nvSpPr>
          <p:cNvPr id="19" name="Text 14"/>
          <p:cNvSpPr/>
          <p:nvPr/>
        </p:nvSpPr>
        <p:spPr>
          <a:xfrm>
            <a:off x="6770370" y="6478310"/>
            <a:ext cx="7194233" cy="608648"/>
          </a:xfrm>
          <a:prstGeom prst="rect">
            <a:avLst/>
          </a:prstGeom>
          <a:noFill/>
          <a:ln/>
        </p:spPr>
        <p:txBody>
          <a:bodyPr wrap="square" rtlCol="0" anchor="t"/>
          <a:lstStyle/>
          <a:p>
            <a:pPr marL="0" indent="0">
              <a:lnSpc>
                <a:spcPts val="2397"/>
              </a:lnSpc>
              <a:buNone/>
            </a:pPr>
            <a:endParaRPr lang="en-US" sz="1498" dirty="0"/>
          </a:p>
        </p:txBody>
      </p:sp>
    </p:spTree>
    <p:extLst>
      <p:ext uri="{BB962C8B-B14F-4D97-AF65-F5344CB8AC3E}">
        <p14:creationId xmlns:p14="http://schemas.microsoft.com/office/powerpoint/2010/main" val="3463308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7768" y="1609368"/>
            <a:ext cx="5010864" cy="5010864"/>
          </a:xfrm>
          <a:prstGeom prst="rect">
            <a:avLst/>
          </a:prstGeom>
        </p:spPr>
      </p:pic>
      <p:sp>
        <p:nvSpPr>
          <p:cNvPr id="6" name="Text 1"/>
          <p:cNvSpPr/>
          <p:nvPr/>
        </p:nvSpPr>
        <p:spPr>
          <a:xfrm>
            <a:off x="6152198" y="1142643"/>
            <a:ext cx="7312938" cy="625793"/>
          </a:xfrm>
          <a:prstGeom prst="rect">
            <a:avLst/>
          </a:prstGeom>
          <a:noFill/>
          <a:ln/>
        </p:spPr>
        <p:txBody>
          <a:bodyPr wrap="none" rtlCol="0" anchor="t"/>
          <a:lstStyle/>
          <a:p>
            <a:pPr marL="0" indent="0">
              <a:lnSpc>
                <a:spcPts val="4927"/>
              </a:lnSpc>
              <a:buNone/>
            </a:pPr>
            <a:r>
              <a:rPr lang="en-US" sz="3942" b="1" dirty="0">
                <a:solidFill>
                  <a:srgbClr val="396AF1"/>
                </a:solidFill>
                <a:latin typeface="Barlow" pitchFamily="34" charset="0"/>
                <a:ea typeface="Barlow" pitchFamily="34" charset="-122"/>
                <a:cs typeface="Barlow" pitchFamily="34" charset="-120"/>
              </a:rPr>
              <a:t>Thank You</a:t>
            </a:r>
            <a:endParaRPr lang="en-US" sz="3942" dirty="0"/>
          </a:p>
        </p:txBody>
      </p:sp>
      <p:sp>
        <p:nvSpPr>
          <p:cNvPr id="8" name="Shape 3"/>
          <p:cNvSpPr/>
          <p:nvPr/>
        </p:nvSpPr>
        <p:spPr>
          <a:xfrm>
            <a:off x="6152198" y="3698915"/>
            <a:ext cx="428030" cy="428030"/>
          </a:xfrm>
          <a:prstGeom prst="roundRect">
            <a:avLst>
              <a:gd name="adj" fmla="val 40001"/>
            </a:avLst>
          </a:prstGeom>
          <a:solidFill>
            <a:srgbClr val="EEEFF5"/>
          </a:solidFill>
          <a:ln/>
        </p:spPr>
      </p:sp>
      <p:sp>
        <p:nvSpPr>
          <p:cNvPr id="10" name="Text 5"/>
          <p:cNvSpPr/>
          <p:nvPr/>
        </p:nvSpPr>
        <p:spPr>
          <a:xfrm>
            <a:off x="6770370" y="3698915"/>
            <a:ext cx="2503051" cy="312777"/>
          </a:xfrm>
          <a:prstGeom prst="rect">
            <a:avLst/>
          </a:prstGeom>
          <a:noFill/>
          <a:ln/>
        </p:spPr>
        <p:txBody>
          <a:bodyPr wrap="none" rtlCol="0" anchor="t"/>
          <a:lstStyle/>
          <a:p>
            <a:pPr marL="0" indent="0">
              <a:lnSpc>
                <a:spcPts val="2464"/>
              </a:lnSpc>
              <a:buNone/>
            </a:pPr>
            <a:endParaRPr lang="en-US" sz="1971" dirty="0"/>
          </a:p>
        </p:txBody>
      </p:sp>
      <p:sp>
        <p:nvSpPr>
          <p:cNvPr id="11" name="Text 6"/>
          <p:cNvSpPr/>
          <p:nvPr/>
        </p:nvSpPr>
        <p:spPr>
          <a:xfrm>
            <a:off x="6770370" y="4125754"/>
            <a:ext cx="3193018" cy="1521619"/>
          </a:xfrm>
          <a:prstGeom prst="rect">
            <a:avLst/>
          </a:prstGeom>
          <a:noFill/>
          <a:ln/>
        </p:spPr>
        <p:txBody>
          <a:bodyPr wrap="square" rtlCol="0" anchor="t"/>
          <a:lstStyle/>
          <a:p>
            <a:pPr marL="0" indent="0">
              <a:lnSpc>
                <a:spcPts val="2397"/>
              </a:lnSpc>
              <a:buNone/>
            </a:pPr>
            <a:endParaRPr lang="en-US" sz="1498" dirty="0"/>
          </a:p>
        </p:txBody>
      </p:sp>
      <p:sp>
        <p:nvSpPr>
          <p:cNvPr id="12" name="Shape 7"/>
          <p:cNvSpPr/>
          <p:nvPr/>
        </p:nvSpPr>
        <p:spPr>
          <a:xfrm>
            <a:off x="10153531" y="3698915"/>
            <a:ext cx="428030" cy="428030"/>
          </a:xfrm>
          <a:prstGeom prst="roundRect">
            <a:avLst>
              <a:gd name="adj" fmla="val 40001"/>
            </a:avLst>
          </a:prstGeom>
          <a:solidFill>
            <a:srgbClr val="EEEFF5"/>
          </a:solidFill>
          <a:ln/>
        </p:spPr>
      </p:sp>
      <p:sp>
        <p:nvSpPr>
          <p:cNvPr id="13" name="Text 8"/>
          <p:cNvSpPr/>
          <p:nvPr/>
        </p:nvSpPr>
        <p:spPr>
          <a:xfrm>
            <a:off x="10283428" y="3762732"/>
            <a:ext cx="168235" cy="300395"/>
          </a:xfrm>
          <a:prstGeom prst="rect">
            <a:avLst/>
          </a:prstGeom>
          <a:noFill/>
          <a:ln/>
        </p:spPr>
        <p:txBody>
          <a:bodyPr wrap="none" rtlCol="0" anchor="t"/>
          <a:lstStyle/>
          <a:p>
            <a:pPr marL="0" indent="0" algn="ctr">
              <a:lnSpc>
                <a:spcPts val="2365"/>
              </a:lnSpc>
              <a:buNone/>
            </a:pPr>
            <a:endParaRPr lang="en-US" sz="2365" dirty="0"/>
          </a:p>
        </p:txBody>
      </p:sp>
      <p:sp>
        <p:nvSpPr>
          <p:cNvPr id="14" name="Text 9"/>
          <p:cNvSpPr/>
          <p:nvPr/>
        </p:nvSpPr>
        <p:spPr>
          <a:xfrm>
            <a:off x="10771703" y="3698915"/>
            <a:ext cx="2560558" cy="312777"/>
          </a:xfrm>
          <a:prstGeom prst="rect">
            <a:avLst/>
          </a:prstGeom>
          <a:noFill/>
          <a:ln/>
        </p:spPr>
        <p:txBody>
          <a:bodyPr wrap="none" rtlCol="0" anchor="t"/>
          <a:lstStyle/>
          <a:p>
            <a:pPr marL="0" indent="0">
              <a:lnSpc>
                <a:spcPts val="2464"/>
              </a:lnSpc>
              <a:buNone/>
            </a:pPr>
            <a:endParaRPr lang="en-US" sz="1971" dirty="0"/>
          </a:p>
        </p:txBody>
      </p:sp>
      <p:sp>
        <p:nvSpPr>
          <p:cNvPr id="15" name="Text 10"/>
          <p:cNvSpPr/>
          <p:nvPr/>
        </p:nvSpPr>
        <p:spPr>
          <a:xfrm>
            <a:off x="10771703" y="4125754"/>
            <a:ext cx="3193018" cy="1217295"/>
          </a:xfrm>
          <a:prstGeom prst="rect">
            <a:avLst/>
          </a:prstGeom>
          <a:noFill/>
          <a:ln/>
        </p:spPr>
        <p:txBody>
          <a:bodyPr wrap="square" rtlCol="0" anchor="t"/>
          <a:lstStyle/>
          <a:p>
            <a:pPr marL="0" indent="0">
              <a:lnSpc>
                <a:spcPts val="2397"/>
              </a:lnSpc>
              <a:buNone/>
            </a:pPr>
            <a:endParaRPr lang="en-US" sz="1498" dirty="0"/>
          </a:p>
        </p:txBody>
      </p:sp>
      <p:sp>
        <p:nvSpPr>
          <p:cNvPr id="16" name="Shape 11"/>
          <p:cNvSpPr/>
          <p:nvPr/>
        </p:nvSpPr>
        <p:spPr>
          <a:xfrm>
            <a:off x="6152198" y="6051471"/>
            <a:ext cx="428030" cy="428030"/>
          </a:xfrm>
          <a:prstGeom prst="roundRect">
            <a:avLst>
              <a:gd name="adj" fmla="val 40001"/>
            </a:avLst>
          </a:prstGeom>
          <a:solidFill>
            <a:srgbClr val="EEEFF5"/>
          </a:solidFill>
          <a:ln/>
        </p:spPr>
      </p:sp>
      <p:sp>
        <p:nvSpPr>
          <p:cNvPr id="17" name="Text 12"/>
          <p:cNvSpPr/>
          <p:nvPr/>
        </p:nvSpPr>
        <p:spPr>
          <a:xfrm>
            <a:off x="6285071" y="6115288"/>
            <a:ext cx="162163" cy="300395"/>
          </a:xfrm>
          <a:prstGeom prst="rect">
            <a:avLst/>
          </a:prstGeom>
          <a:noFill/>
          <a:ln/>
        </p:spPr>
        <p:txBody>
          <a:bodyPr wrap="none" rtlCol="0" anchor="t"/>
          <a:lstStyle/>
          <a:p>
            <a:pPr marL="0" indent="0" algn="ctr">
              <a:lnSpc>
                <a:spcPts val="2365"/>
              </a:lnSpc>
              <a:buNone/>
            </a:pPr>
            <a:endParaRPr lang="en-US" sz="2365" dirty="0"/>
          </a:p>
        </p:txBody>
      </p:sp>
      <p:sp>
        <p:nvSpPr>
          <p:cNvPr id="18" name="Text 13"/>
          <p:cNvSpPr/>
          <p:nvPr/>
        </p:nvSpPr>
        <p:spPr>
          <a:xfrm>
            <a:off x="6366152" y="2297430"/>
            <a:ext cx="7407543" cy="1217295"/>
          </a:xfrm>
          <a:prstGeom prst="rect">
            <a:avLst/>
          </a:prstGeom>
          <a:noFill/>
          <a:ln/>
        </p:spPr>
        <p:txBody>
          <a:bodyPr wrap="square" rtlCol="0" anchor="t"/>
          <a:lstStyle/>
          <a:p>
            <a:pPr marL="342900" indent="-342900" algn="just">
              <a:lnSpc>
                <a:spcPts val="2464"/>
              </a:lnSpc>
              <a:buFont typeface="Arial" panose="020B0604020202020204" pitchFamily="34" charset="0"/>
              <a:buChar char="•"/>
            </a:pPr>
            <a:r>
              <a:rPr lang="en-US" sz="1971" b="1" dirty="0">
                <a:solidFill>
                  <a:srgbClr val="272525"/>
                </a:solidFill>
                <a:latin typeface="Barlow" pitchFamily="34" charset="0"/>
                <a:ea typeface="Barlow" pitchFamily="34" charset="-122"/>
                <a:cs typeface="Barlow" pitchFamily="34" charset="-120"/>
              </a:rPr>
              <a:t>Shyam Bahadur Verma</a:t>
            </a:r>
          </a:p>
          <a:p>
            <a:pPr marL="342900" indent="-342900" algn="just">
              <a:lnSpc>
                <a:spcPts val="2464"/>
              </a:lnSpc>
              <a:buFont typeface="Arial" panose="020B0604020202020204" pitchFamily="34" charset="0"/>
              <a:buChar char="•"/>
            </a:pPr>
            <a:r>
              <a:rPr lang="en-US" sz="1971" b="1" dirty="0">
                <a:solidFill>
                  <a:srgbClr val="272525"/>
                </a:solidFill>
                <a:latin typeface="Barlow" pitchFamily="34" charset="0"/>
                <a:ea typeface="Barlow" pitchFamily="34" charset="-122"/>
                <a:cs typeface="Barlow" pitchFamily="34" charset="-120"/>
              </a:rPr>
              <a:t>Manohar Gehlot</a:t>
            </a:r>
          </a:p>
          <a:p>
            <a:pPr marL="342900" indent="-342900" algn="just">
              <a:lnSpc>
                <a:spcPts val="2464"/>
              </a:lnSpc>
              <a:buFont typeface="Arial" panose="020B0604020202020204" pitchFamily="34" charset="0"/>
              <a:buChar char="•"/>
            </a:pPr>
            <a:r>
              <a:rPr lang="en-US" sz="1971" b="1" dirty="0">
                <a:solidFill>
                  <a:srgbClr val="272525"/>
                </a:solidFill>
                <a:latin typeface="Barlow" pitchFamily="34" charset="0"/>
                <a:ea typeface="Barlow" pitchFamily="34" charset="-122"/>
                <a:cs typeface="Barlow" pitchFamily="34" charset="-120"/>
              </a:rPr>
              <a:t>Sahil Shah</a:t>
            </a:r>
          </a:p>
          <a:p>
            <a:pPr marL="342900" indent="-342900" algn="just">
              <a:lnSpc>
                <a:spcPts val="2464"/>
              </a:lnSpc>
              <a:buFont typeface="Arial" panose="020B0604020202020204" pitchFamily="34" charset="0"/>
              <a:buChar char="•"/>
            </a:pPr>
            <a:r>
              <a:rPr lang="en-US" sz="1971" b="1" dirty="0">
                <a:solidFill>
                  <a:srgbClr val="272525"/>
                </a:solidFill>
                <a:latin typeface="Barlow" pitchFamily="34" charset="0"/>
                <a:ea typeface="Barlow" pitchFamily="34" charset="-122"/>
                <a:cs typeface="Barlow" pitchFamily="34" charset="-120"/>
              </a:rPr>
              <a:t>Raj Kumar</a:t>
            </a:r>
          </a:p>
          <a:p>
            <a:pPr marL="342900" indent="-342900" algn="just">
              <a:lnSpc>
                <a:spcPts val="2464"/>
              </a:lnSpc>
              <a:buFont typeface="Arial" panose="020B0604020202020204" pitchFamily="34" charset="0"/>
              <a:buChar char="•"/>
            </a:pPr>
            <a:r>
              <a:rPr lang="en-US" sz="1971" b="1" dirty="0">
                <a:solidFill>
                  <a:srgbClr val="272525"/>
                </a:solidFill>
                <a:latin typeface="Barlow" pitchFamily="34" charset="0"/>
                <a:ea typeface="Barlow" pitchFamily="34" charset="-122"/>
                <a:cs typeface="Barlow" pitchFamily="34" charset="-120"/>
              </a:rPr>
              <a:t>Harsh Patel</a:t>
            </a:r>
          </a:p>
          <a:p>
            <a:pPr marL="0" indent="0" algn="just">
              <a:lnSpc>
                <a:spcPts val="2464"/>
              </a:lnSpc>
              <a:buNone/>
            </a:pPr>
            <a:endParaRPr lang="en-US" sz="1971" b="1" dirty="0">
              <a:solidFill>
                <a:srgbClr val="272525"/>
              </a:solidFill>
              <a:latin typeface="Barlow" pitchFamily="34" charset="0"/>
              <a:ea typeface="Barlow" pitchFamily="34" charset="-122"/>
              <a:cs typeface="Barlow" pitchFamily="34" charset="-120"/>
            </a:endParaRPr>
          </a:p>
        </p:txBody>
      </p:sp>
      <p:sp>
        <p:nvSpPr>
          <p:cNvPr id="19" name="Text 14"/>
          <p:cNvSpPr/>
          <p:nvPr/>
        </p:nvSpPr>
        <p:spPr>
          <a:xfrm>
            <a:off x="6770370" y="6478310"/>
            <a:ext cx="7194233" cy="608648"/>
          </a:xfrm>
          <a:prstGeom prst="rect">
            <a:avLst/>
          </a:prstGeom>
          <a:noFill/>
          <a:ln/>
        </p:spPr>
        <p:txBody>
          <a:bodyPr wrap="square" rtlCol="0" anchor="t"/>
          <a:lstStyle/>
          <a:p>
            <a:pPr marL="0" indent="0">
              <a:lnSpc>
                <a:spcPts val="2397"/>
              </a:lnSpc>
              <a:buNone/>
            </a:pPr>
            <a:endParaRPr lang="en-US" sz="1498" dirty="0"/>
          </a:p>
        </p:txBody>
      </p:sp>
    </p:spTree>
    <p:extLst>
      <p:ext uri="{BB962C8B-B14F-4D97-AF65-F5344CB8AC3E}">
        <p14:creationId xmlns:p14="http://schemas.microsoft.com/office/powerpoint/2010/main" val="3938709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6" name="Text 1"/>
          <p:cNvSpPr/>
          <p:nvPr/>
        </p:nvSpPr>
        <p:spPr>
          <a:xfrm>
            <a:off x="758309" y="1298734"/>
            <a:ext cx="7627382" cy="2950726"/>
          </a:xfrm>
          <a:prstGeom prst="rect">
            <a:avLst/>
          </a:prstGeom>
          <a:noFill/>
          <a:ln/>
        </p:spPr>
        <p:txBody>
          <a:bodyPr wrap="square" rtlCol="0" anchor="t"/>
          <a:lstStyle/>
          <a:p>
            <a:pPr marL="0" indent="0">
              <a:lnSpc>
                <a:spcPts val="7744"/>
              </a:lnSpc>
              <a:buNone/>
            </a:pPr>
            <a:r>
              <a:rPr lang="en-US" sz="6195" b="1" dirty="0">
                <a:solidFill>
                  <a:srgbClr val="396AF1"/>
                </a:solidFill>
                <a:latin typeface="Barlow" pitchFamily="34" charset="0"/>
                <a:ea typeface="Barlow" pitchFamily="34" charset="-122"/>
                <a:cs typeface="Barlow" pitchFamily="34" charset="-120"/>
              </a:rPr>
              <a:t>Deep Reinforcement Learning</a:t>
            </a:r>
            <a:endParaRPr lang="en-US" sz="6195" dirty="0"/>
          </a:p>
        </p:txBody>
      </p:sp>
      <p:sp>
        <p:nvSpPr>
          <p:cNvPr id="7" name="Text 2"/>
          <p:cNvSpPr/>
          <p:nvPr/>
        </p:nvSpPr>
        <p:spPr>
          <a:xfrm>
            <a:off x="758309" y="4574381"/>
            <a:ext cx="7627382" cy="1733550"/>
          </a:xfrm>
          <a:prstGeom prst="rect">
            <a:avLst/>
          </a:prstGeom>
          <a:noFill/>
          <a:ln/>
        </p:spPr>
        <p:txBody>
          <a:bodyPr wrap="square" rtlCol="0" anchor="t"/>
          <a:lstStyle/>
          <a:p>
            <a:pPr marL="285750" indent="-285750">
              <a:lnSpc>
                <a:spcPts val="2730"/>
              </a:lnSpc>
              <a:buFont typeface="Arial" panose="020B0604020202020204" pitchFamily="34" charset="0"/>
              <a:buChar char="•"/>
            </a:pPr>
            <a:r>
              <a:rPr lang="en-US" sz="1600" dirty="0">
                <a:solidFill>
                  <a:srgbClr val="272525"/>
                </a:solidFill>
                <a:latin typeface="Barlow" panose="00000500000000000000" pitchFamily="2" charset="0"/>
              </a:rPr>
              <a:t>Agent - </a:t>
            </a:r>
            <a:r>
              <a:rPr lang="en-US" sz="1600" dirty="0">
                <a:latin typeface="Barlow" panose="00000500000000000000" pitchFamily="2" charset="0"/>
              </a:rPr>
              <a:t>The learner or decision-maker</a:t>
            </a:r>
          </a:p>
          <a:p>
            <a:pPr marL="285750" indent="-285750">
              <a:lnSpc>
                <a:spcPts val="2730"/>
              </a:lnSpc>
              <a:buFont typeface="Arial" panose="020B0604020202020204" pitchFamily="34" charset="0"/>
              <a:buChar char="•"/>
            </a:pPr>
            <a:r>
              <a:rPr lang="en-US" sz="1600" dirty="0">
                <a:solidFill>
                  <a:srgbClr val="272525"/>
                </a:solidFill>
                <a:latin typeface="Barlow" panose="00000500000000000000" pitchFamily="2" charset="0"/>
              </a:rPr>
              <a:t>Environment - </a:t>
            </a:r>
            <a:r>
              <a:rPr lang="en-US" sz="1600" dirty="0">
                <a:latin typeface="Barlow" panose="00000500000000000000" pitchFamily="2" charset="0"/>
              </a:rPr>
              <a:t>Everything the agent interacts with</a:t>
            </a:r>
            <a:endParaRPr lang="en-US" sz="1600" dirty="0">
              <a:solidFill>
                <a:srgbClr val="272525"/>
              </a:solidFill>
              <a:latin typeface="Barlow" panose="00000500000000000000" pitchFamily="2" charset="0"/>
            </a:endParaRPr>
          </a:p>
          <a:p>
            <a:pPr marL="285750" indent="-285750">
              <a:lnSpc>
                <a:spcPts val="2730"/>
              </a:lnSpc>
              <a:buFont typeface="Arial" panose="020B0604020202020204" pitchFamily="34" charset="0"/>
              <a:buChar char="•"/>
            </a:pPr>
            <a:r>
              <a:rPr lang="en-US" sz="1600" dirty="0">
                <a:solidFill>
                  <a:srgbClr val="272525"/>
                </a:solidFill>
                <a:latin typeface="Barlow" panose="00000500000000000000" pitchFamily="2" charset="0"/>
              </a:rPr>
              <a:t>Actions - </a:t>
            </a:r>
            <a:r>
              <a:rPr lang="en-US" sz="1600" dirty="0">
                <a:latin typeface="Barlow" panose="00000500000000000000" pitchFamily="2" charset="0"/>
              </a:rPr>
              <a:t>What the agent can do</a:t>
            </a:r>
            <a:endParaRPr lang="en-US" sz="1600" dirty="0">
              <a:solidFill>
                <a:srgbClr val="272525"/>
              </a:solidFill>
              <a:latin typeface="Barlow" panose="00000500000000000000" pitchFamily="2" charset="0"/>
            </a:endParaRPr>
          </a:p>
          <a:p>
            <a:pPr marL="285750" indent="-285750">
              <a:lnSpc>
                <a:spcPts val="2730"/>
              </a:lnSpc>
              <a:buFont typeface="Arial" panose="020B0604020202020204" pitchFamily="34" charset="0"/>
              <a:buChar char="•"/>
            </a:pPr>
            <a:r>
              <a:rPr lang="en-US" sz="1600" dirty="0">
                <a:solidFill>
                  <a:srgbClr val="272525"/>
                </a:solidFill>
                <a:latin typeface="Barlow" panose="00000500000000000000" pitchFamily="2" charset="0"/>
              </a:rPr>
              <a:t>State - </a:t>
            </a:r>
            <a:r>
              <a:rPr lang="en-US" sz="1600" dirty="0">
                <a:latin typeface="Barlow" panose="00000500000000000000" pitchFamily="2" charset="0"/>
              </a:rPr>
              <a:t>Different situations the agent can be in</a:t>
            </a:r>
            <a:endParaRPr lang="en-US" sz="1600" dirty="0">
              <a:solidFill>
                <a:srgbClr val="272525"/>
              </a:solidFill>
              <a:latin typeface="Barlow" panose="00000500000000000000" pitchFamily="2" charset="0"/>
            </a:endParaRPr>
          </a:p>
          <a:p>
            <a:pPr marL="285750" indent="-285750">
              <a:lnSpc>
                <a:spcPts val="2730"/>
              </a:lnSpc>
              <a:buFont typeface="Arial" panose="020B0604020202020204" pitchFamily="34" charset="0"/>
              <a:buChar char="•"/>
            </a:pPr>
            <a:r>
              <a:rPr lang="en-US" sz="1600" dirty="0">
                <a:solidFill>
                  <a:srgbClr val="272525"/>
                </a:solidFill>
                <a:latin typeface="Barlow" panose="00000500000000000000" pitchFamily="2" charset="0"/>
              </a:rPr>
              <a:t>Reward - </a:t>
            </a:r>
            <a:r>
              <a:rPr lang="en-IN" sz="1600" dirty="0">
                <a:latin typeface="Barlow" panose="00000500000000000000" pitchFamily="2" charset="0"/>
              </a:rPr>
              <a:t>Feedback from the environment</a:t>
            </a:r>
            <a:endParaRPr lang="en-US" sz="1600" dirty="0">
              <a:solidFill>
                <a:srgbClr val="272525"/>
              </a:solidFill>
              <a:latin typeface="Barlow" panose="00000500000000000000" pitchFamily="2" charset="0"/>
            </a:endParaRPr>
          </a:p>
        </p:txBody>
      </p:sp>
      <p:sp>
        <p:nvSpPr>
          <p:cNvPr id="8" name="Shape 3"/>
          <p:cNvSpPr/>
          <p:nvPr/>
        </p:nvSpPr>
        <p:spPr>
          <a:xfrm>
            <a:off x="758309" y="6567845"/>
            <a:ext cx="346591" cy="346591"/>
          </a:xfrm>
          <a:prstGeom prst="roundRect">
            <a:avLst>
              <a:gd name="adj" fmla="val 26380043"/>
            </a:avLst>
          </a:prstGeom>
          <a:noFill/>
          <a:ln w="7620">
            <a:solidFill>
              <a:srgbClr val="FFFFFF"/>
            </a:solidFill>
            <a:prstDash val="solid"/>
          </a:ln>
        </p:spPr>
      </p:sp>
      <p:sp>
        <p:nvSpPr>
          <p:cNvPr id="10" name="Text 4"/>
          <p:cNvSpPr/>
          <p:nvPr/>
        </p:nvSpPr>
        <p:spPr>
          <a:xfrm>
            <a:off x="1213128" y="6551652"/>
            <a:ext cx="2057995" cy="379214"/>
          </a:xfrm>
          <a:prstGeom prst="rect">
            <a:avLst/>
          </a:prstGeom>
          <a:noFill/>
          <a:ln/>
        </p:spPr>
        <p:txBody>
          <a:bodyPr wrap="none" rtlCol="0" anchor="t"/>
          <a:lstStyle/>
          <a:p>
            <a:pPr marL="0" indent="0" algn="l">
              <a:lnSpc>
                <a:spcPts val="2986"/>
              </a:lnSpc>
              <a:buNone/>
            </a:pPr>
            <a:endParaRPr lang="en-US" sz="2133" dirty="0"/>
          </a:p>
        </p:txBody>
      </p:sp>
      <p:pic>
        <p:nvPicPr>
          <p:cNvPr id="1026" name="Picture 2" descr="Deep reinforcement learning scheme. A ...">
            <a:extLst>
              <a:ext uri="{FF2B5EF4-FFF2-40B4-BE49-F238E27FC236}">
                <a16:creationId xmlns:a16="http://schemas.microsoft.com/office/drawing/2014/main" id="{50C63D83-1407-CCD1-5C7B-2CC28BD357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34837" y="3771508"/>
            <a:ext cx="4990539" cy="33392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inforcement Learning ...">
            <a:extLst>
              <a:ext uri="{FF2B5EF4-FFF2-40B4-BE49-F238E27FC236}">
                <a16:creationId xmlns:a16="http://schemas.microsoft.com/office/drawing/2014/main" id="{A3066AE6-5CF3-CBF2-0EF6-DABE3DC56F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34837" y="1298734"/>
            <a:ext cx="4823731" cy="1852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6" name="Text 1"/>
          <p:cNvSpPr/>
          <p:nvPr/>
        </p:nvSpPr>
        <p:spPr>
          <a:xfrm>
            <a:off x="6017181" y="1336238"/>
            <a:ext cx="5554623" cy="498872"/>
          </a:xfrm>
          <a:prstGeom prst="rect">
            <a:avLst/>
          </a:prstGeom>
          <a:noFill/>
          <a:ln/>
        </p:spPr>
        <p:txBody>
          <a:bodyPr wrap="none" rtlCol="0" anchor="t"/>
          <a:lstStyle/>
          <a:p>
            <a:pPr marL="0" indent="0">
              <a:lnSpc>
                <a:spcPts val="3928"/>
              </a:lnSpc>
              <a:buNone/>
            </a:pPr>
            <a:r>
              <a:rPr lang="en-US" sz="3143" b="1" dirty="0">
                <a:solidFill>
                  <a:srgbClr val="396AF1"/>
                </a:solidFill>
                <a:latin typeface="Barlow" pitchFamily="34" charset="0"/>
                <a:ea typeface="Barlow" pitchFamily="34" charset="-122"/>
                <a:cs typeface="Barlow" pitchFamily="34" charset="-120"/>
              </a:rPr>
              <a:t>Introduction to the Snake Game</a:t>
            </a:r>
            <a:endParaRPr lang="en-US" sz="3143" dirty="0"/>
          </a:p>
        </p:txBody>
      </p:sp>
      <p:sp>
        <p:nvSpPr>
          <p:cNvPr id="7" name="Text 2"/>
          <p:cNvSpPr/>
          <p:nvPr/>
        </p:nvSpPr>
        <p:spPr>
          <a:xfrm>
            <a:off x="6017181" y="2062520"/>
            <a:ext cx="8082439" cy="970597"/>
          </a:xfrm>
          <a:prstGeom prst="rect">
            <a:avLst/>
          </a:prstGeom>
          <a:noFill/>
          <a:ln/>
        </p:spPr>
        <p:txBody>
          <a:bodyPr wrap="square" rtlCol="0" anchor="t"/>
          <a:lstStyle/>
          <a:p>
            <a:pPr marL="0" indent="0">
              <a:lnSpc>
                <a:spcPts val="1911"/>
              </a:lnSpc>
              <a:buNone/>
            </a:pPr>
            <a:r>
              <a:rPr lang="en-US" sz="1194" dirty="0">
                <a:solidFill>
                  <a:srgbClr val="272525"/>
                </a:solidFill>
                <a:latin typeface="Montserrat" pitchFamily="34" charset="0"/>
                <a:ea typeface="Montserrat" pitchFamily="34" charset="-122"/>
                <a:cs typeface="Montserrat" pitchFamily="34" charset="-120"/>
              </a:rPr>
              <a:t>The Snake game is a simple yet engaging game. The player controls a snake that moves around a grid, eating food to grow longer. The goal is to reach the highest score possible without colliding with the walls or itself. This game provides a perfect environment for training a DRL agent to learn how to navigate obstacles and make decisions.</a:t>
            </a:r>
            <a:endParaRPr lang="en-US" sz="1194" dirty="0"/>
          </a:p>
        </p:txBody>
      </p:sp>
      <p:sp>
        <p:nvSpPr>
          <p:cNvPr id="8" name="Shape 3"/>
          <p:cNvSpPr/>
          <p:nvPr/>
        </p:nvSpPr>
        <p:spPr>
          <a:xfrm>
            <a:off x="6235184" y="3203734"/>
            <a:ext cx="18931" cy="3689628"/>
          </a:xfrm>
          <a:prstGeom prst="roundRect">
            <a:avLst>
              <a:gd name="adj" fmla="val 721024"/>
            </a:avLst>
          </a:prstGeom>
          <a:solidFill>
            <a:srgbClr val="DBDDEA"/>
          </a:solidFill>
          <a:ln/>
        </p:spPr>
      </p:sp>
      <p:sp>
        <p:nvSpPr>
          <p:cNvPr id="9" name="Shape 4"/>
          <p:cNvSpPr/>
          <p:nvPr/>
        </p:nvSpPr>
        <p:spPr>
          <a:xfrm>
            <a:off x="6415207" y="3535501"/>
            <a:ext cx="530781" cy="18931"/>
          </a:xfrm>
          <a:prstGeom prst="roundRect">
            <a:avLst>
              <a:gd name="adj" fmla="val 721024"/>
            </a:avLst>
          </a:prstGeom>
          <a:solidFill>
            <a:srgbClr val="DBDDEA"/>
          </a:solidFill>
          <a:ln/>
        </p:spPr>
      </p:sp>
      <p:sp>
        <p:nvSpPr>
          <p:cNvPr id="10" name="Shape 5"/>
          <p:cNvSpPr/>
          <p:nvPr/>
        </p:nvSpPr>
        <p:spPr>
          <a:xfrm>
            <a:off x="6073973" y="3374350"/>
            <a:ext cx="341233" cy="341233"/>
          </a:xfrm>
          <a:prstGeom prst="roundRect">
            <a:avLst>
              <a:gd name="adj" fmla="val 40001"/>
            </a:avLst>
          </a:prstGeom>
          <a:solidFill>
            <a:srgbClr val="EEEFF5"/>
          </a:solidFill>
          <a:ln/>
        </p:spPr>
      </p:sp>
      <p:sp>
        <p:nvSpPr>
          <p:cNvPr id="11" name="Text 6"/>
          <p:cNvSpPr/>
          <p:nvPr/>
        </p:nvSpPr>
        <p:spPr>
          <a:xfrm>
            <a:off x="6202204" y="3425190"/>
            <a:ext cx="84773" cy="239435"/>
          </a:xfrm>
          <a:prstGeom prst="rect">
            <a:avLst/>
          </a:prstGeom>
          <a:noFill/>
          <a:ln/>
        </p:spPr>
        <p:txBody>
          <a:bodyPr wrap="none" rtlCol="0" anchor="t"/>
          <a:lstStyle/>
          <a:p>
            <a:pPr marL="0" indent="0" algn="ctr">
              <a:lnSpc>
                <a:spcPts val="1886"/>
              </a:lnSpc>
              <a:buNone/>
            </a:pPr>
            <a:r>
              <a:rPr lang="en-US" sz="1886" b="1" dirty="0">
                <a:solidFill>
                  <a:srgbClr val="272525"/>
                </a:solidFill>
                <a:latin typeface="Barlow" pitchFamily="34" charset="0"/>
                <a:ea typeface="Barlow" pitchFamily="34" charset="-122"/>
                <a:cs typeface="Barlow" pitchFamily="34" charset="-120"/>
              </a:rPr>
              <a:t>1</a:t>
            </a:r>
            <a:endParaRPr lang="en-US" sz="1886" dirty="0"/>
          </a:p>
        </p:txBody>
      </p:sp>
      <p:sp>
        <p:nvSpPr>
          <p:cNvPr id="12" name="Text 7"/>
          <p:cNvSpPr/>
          <p:nvPr/>
        </p:nvSpPr>
        <p:spPr>
          <a:xfrm>
            <a:off x="7078623" y="3355300"/>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Game State</a:t>
            </a:r>
            <a:endParaRPr lang="en-US" sz="1571" dirty="0"/>
          </a:p>
        </p:txBody>
      </p:sp>
      <p:sp>
        <p:nvSpPr>
          <p:cNvPr id="13" name="Text 8"/>
          <p:cNvSpPr/>
          <p:nvPr/>
        </p:nvSpPr>
        <p:spPr>
          <a:xfrm>
            <a:off x="7078623" y="3695700"/>
            <a:ext cx="7020997"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game state includes the snake's position, direction, and the location of food. It's represented as a grid of pixel.</a:t>
            </a:r>
            <a:endParaRPr lang="en-US" sz="1194" dirty="0"/>
          </a:p>
        </p:txBody>
      </p:sp>
      <p:sp>
        <p:nvSpPr>
          <p:cNvPr id="14" name="Shape 9"/>
          <p:cNvSpPr/>
          <p:nvPr/>
        </p:nvSpPr>
        <p:spPr>
          <a:xfrm>
            <a:off x="6415207" y="4815900"/>
            <a:ext cx="530781" cy="18931"/>
          </a:xfrm>
          <a:prstGeom prst="roundRect">
            <a:avLst>
              <a:gd name="adj" fmla="val 721024"/>
            </a:avLst>
          </a:prstGeom>
          <a:solidFill>
            <a:srgbClr val="DBDDEA"/>
          </a:solidFill>
          <a:ln/>
        </p:spPr>
      </p:sp>
      <p:sp>
        <p:nvSpPr>
          <p:cNvPr id="15" name="Shape 10"/>
          <p:cNvSpPr/>
          <p:nvPr/>
        </p:nvSpPr>
        <p:spPr>
          <a:xfrm>
            <a:off x="6073973" y="4654748"/>
            <a:ext cx="341233" cy="341233"/>
          </a:xfrm>
          <a:prstGeom prst="roundRect">
            <a:avLst>
              <a:gd name="adj" fmla="val 40001"/>
            </a:avLst>
          </a:prstGeom>
          <a:solidFill>
            <a:srgbClr val="EEEFF5"/>
          </a:solidFill>
          <a:ln/>
        </p:spPr>
      </p:sp>
      <p:sp>
        <p:nvSpPr>
          <p:cNvPr id="16" name="Text 11"/>
          <p:cNvSpPr/>
          <p:nvPr/>
        </p:nvSpPr>
        <p:spPr>
          <a:xfrm>
            <a:off x="6177558" y="4705588"/>
            <a:ext cx="134064" cy="239435"/>
          </a:xfrm>
          <a:prstGeom prst="rect">
            <a:avLst/>
          </a:prstGeom>
          <a:noFill/>
          <a:ln/>
        </p:spPr>
        <p:txBody>
          <a:bodyPr wrap="none" rtlCol="0" anchor="t"/>
          <a:lstStyle/>
          <a:p>
            <a:pPr marL="0" indent="0" algn="ctr">
              <a:lnSpc>
                <a:spcPts val="1886"/>
              </a:lnSpc>
              <a:buNone/>
            </a:pPr>
            <a:r>
              <a:rPr lang="en-US" sz="1886" b="1" dirty="0">
                <a:solidFill>
                  <a:srgbClr val="272525"/>
                </a:solidFill>
                <a:latin typeface="Barlow" pitchFamily="34" charset="0"/>
                <a:ea typeface="Barlow" pitchFamily="34" charset="-122"/>
                <a:cs typeface="Barlow" pitchFamily="34" charset="-120"/>
              </a:rPr>
              <a:t>2</a:t>
            </a:r>
            <a:endParaRPr lang="en-US" sz="1886" dirty="0"/>
          </a:p>
        </p:txBody>
      </p:sp>
      <p:sp>
        <p:nvSpPr>
          <p:cNvPr id="17" name="Text 12"/>
          <p:cNvSpPr/>
          <p:nvPr/>
        </p:nvSpPr>
        <p:spPr>
          <a:xfrm>
            <a:off x="7078623" y="4635698"/>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Actions</a:t>
            </a:r>
            <a:endParaRPr lang="en-US" sz="1571" dirty="0"/>
          </a:p>
        </p:txBody>
      </p:sp>
      <p:sp>
        <p:nvSpPr>
          <p:cNvPr id="18" name="Text 13"/>
          <p:cNvSpPr/>
          <p:nvPr/>
        </p:nvSpPr>
        <p:spPr>
          <a:xfrm>
            <a:off x="7078623" y="4976098"/>
            <a:ext cx="7020997"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snake can choose from a limited set of actions, such as moving up, down, left, or right. The action taken at each time step determines the snake's movement and the game state.</a:t>
            </a:r>
            <a:endParaRPr lang="en-US" sz="1194" dirty="0"/>
          </a:p>
        </p:txBody>
      </p:sp>
      <p:sp>
        <p:nvSpPr>
          <p:cNvPr id="19" name="Shape 14"/>
          <p:cNvSpPr/>
          <p:nvPr/>
        </p:nvSpPr>
        <p:spPr>
          <a:xfrm>
            <a:off x="6415207" y="6096298"/>
            <a:ext cx="530781" cy="18931"/>
          </a:xfrm>
          <a:prstGeom prst="roundRect">
            <a:avLst>
              <a:gd name="adj" fmla="val 721024"/>
            </a:avLst>
          </a:prstGeom>
          <a:solidFill>
            <a:srgbClr val="DBDDEA"/>
          </a:solidFill>
          <a:ln/>
        </p:spPr>
      </p:sp>
      <p:sp>
        <p:nvSpPr>
          <p:cNvPr id="20" name="Shape 15"/>
          <p:cNvSpPr/>
          <p:nvPr/>
        </p:nvSpPr>
        <p:spPr>
          <a:xfrm>
            <a:off x="6073973" y="5935147"/>
            <a:ext cx="341233" cy="341233"/>
          </a:xfrm>
          <a:prstGeom prst="roundRect">
            <a:avLst>
              <a:gd name="adj" fmla="val 40001"/>
            </a:avLst>
          </a:prstGeom>
          <a:solidFill>
            <a:srgbClr val="EEEFF5"/>
          </a:solidFill>
          <a:ln/>
        </p:spPr>
      </p:sp>
      <p:sp>
        <p:nvSpPr>
          <p:cNvPr id="21" name="Text 16"/>
          <p:cNvSpPr/>
          <p:nvPr/>
        </p:nvSpPr>
        <p:spPr>
          <a:xfrm>
            <a:off x="6179939" y="5985986"/>
            <a:ext cx="129302" cy="239435"/>
          </a:xfrm>
          <a:prstGeom prst="rect">
            <a:avLst/>
          </a:prstGeom>
          <a:noFill/>
          <a:ln/>
        </p:spPr>
        <p:txBody>
          <a:bodyPr wrap="none" rtlCol="0" anchor="t"/>
          <a:lstStyle/>
          <a:p>
            <a:pPr marL="0" indent="0" algn="ctr">
              <a:lnSpc>
                <a:spcPts val="1886"/>
              </a:lnSpc>
              <a:buNone/>
            </a:pPr>
            <a:r>
              <a:rPr lang="en-US" sz="1886" b="1" dirty="0">
                <a:solidFill>
                  <a:srgbClr val="272525"/>
                </a:solidFill>
                <a:latin typeface="Barlow" pitchFamily="34" charset="0"/>
                <a:ea typeface="Barlow" pitchFamily="34" charset="-122"/>
                <a:cs typeface="Barlow" pitchFamily="34" charset="-120"/>
              </a:rPr>
              <a:t>3</a:t>
            </a:r>
            <a:endParaRPr lang="en-US" sz="1886" dirty="0"/>
          </a:p>
        </p:txBody>
      </p:sp>
      <p:sp>
        <p:nvSpPr>
          <p:cNvPr id="22" name="Text 17"/>
          <p:cNvSpPr/>
          <p:nvPr/>
        </p:nvSpPr>
        <p:spPr>
          <a:xfrm>
            <a:off x="7078623" y="5916097"/>
            <a:ext cx="1995487" cy="249436"/>
          </a:xfrm>
          <a:prstGeom prst="rect">
            <a:avLst/>
          </a:prstGeom>
          <a:noFill/>
          <a:ln/>
        </p:spPr>
        <p:txBody>
          <a:bodyPr wrap="none" rtlCol="0" anchor="t"/>
          <a:lstStyle/>
          <a:p>
            <a:pPr marL="0" indent="0" algn="l">
              <a:lnSpc>
                <a:spcPts val="1964"/>
              </a:lnSpc>
              <a:buNone/>
            </a:pPr>
            <a:r>
              <a:rPr lang="en-US" sz="1571" b="1" dirty="0">
                <a:solidFill>
                  <a:srgbClr val="272525"/>
                </a:solidFill>
                <a:latin typeface="Barlow" pitchFamily="34" charset="0"/>
                <a:ea typeface="Barlow" pitchFamily="34" charset="-122"/>
                <a:cs typeface="Barlow" pitchFamily="34" charset="-120"/>
              </a:rPr>
              <a:t>Reward</a:t>
            </a:r>
            <a:endParaRPr lang="en-US" sz="1571" dirty="0"/>
          </a:p>
        </p:txBody>
      </p:sp>
      <p:sp>
        <p:nvSpPr>
          <p:cNvPr id="23" name="Text 18"/>
          <p:cNvSpPr/>
          <p:nvPr/>
        </p:nvSpPr>
        <p:spPr>
          <a:xfrm>
            <a:off x="7078623" y="6256496"/>
            <a:ext cx="7020997" cy="485299"/>
          </a:xfrm>
          <a:prstGeom prst="rect">
            <a:avLst/>
          </a:prstGeom>
          <a:noFill/>
          <a:ln/>
        </p:spPr>
        <p:txBody>
          <a:bodyPr wrap="square" rtlCol="0" anchor="t"/>
          <a:lstStyle/>
          <a:p>
            <a:pPr marL="0" indent="0" algn="l">
              <a:lnSpc>
                <a:spcPts val="1911"/>
              </a:lnSpc>
              <a:buNone/>
            </a:pPr>
            <a:r>
              <a:rPr lang="en-US" sz="1194" dirty="0">
                <a:solidFill>
                  <a:srgbClr val="272525"/>
                </a:solidFill>
                <a:latin typeface="Montserrat" pitchFamily="34" charset="0"/>
                <a:ea typeface="Montserrat" pitchFamily="34" charset="-122"/>
                <a:cs typeface="Montserrat" pitchFamily="34" charset="-120"/>
              </a:rPr>
              <a:t>The snake receives a positive reward for eating food and a negative reward for colliding with walls or itself. This reward system guides the agent to learn the optimal behavior.</a:t>
            </a:r>
            <a:endParaRPr lang="en-US" sz="1194" dirty="0"/>
          </a:p>
        </p:txBody>
      </p:sp>
      <p:pic>
        <p:nvPicPr>
          <p:cNvPr id="5" name="Image 2" descr="preencoded.png">
            <a:extLst>
              <a:ext uri="{FF2B5EF4-FFF2-40B4-BE49-F238E27FC236}">
                <a16:creationId xmlns:a16="http://schemas.microsoft.com/office/drawing/2014/main" id="{B747EE57-4C59-3C4B-5D1E-D7EE800E860B}"/>
              </a:ext>
            </a:extLst>
          </p:cNvPr>
          <p:cNvPicPr>
            <a:picLocks noChangeAspect="1"/>
          </p:cNvPicPr>
          <p:nvPr/>
        </p:nvPicPr>
        <p:blipFill>
          <a:blip r:embed="rId4"/>
          <a:stretch>
            <a:fillRect/>
          </a:stretch>
        </p:blipFill>
        <p:spPr>
          <a:xfrm>
            <a:off x="329038" y="2456257"/>
            <a:ext cx="5342386" cy="30051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6" name="Text 1"/>
          <p:cNvSpPr/>
          <p:nvPr/>
        </p:nvSpPr>
        <p:spPr>
          <a:xfrm>
            <a:off x="6029801" y="1428750"/>
            <a:ext cx="7159466" cy="510778"/>
          </a:xfrm>
          <a:prstGeom prst="rect">
            <a:avLst/>
          </a:prstGeom>
          <a:noFill/>
          <a:ln/>
        </p:spPr>
        <p:txBody>
          <a:bodyPr wrap="none" rtlCol="0" anchor="t"/>
          <a:lstStyle/>
          <a:p>
            <a:pPr marL="0" indent="0">
              <a:lnSpc>
                <a:spcPts val="4022"/>
              </a:lnSpc>
              <a:buNone/>
            </a:pPr>
            <a:r>
              <a:rPr lang="en-US" sz="3217" b="1" dirty="0">
                <a:solidFill>
                  <a:srgbClr val="396AF1"/>
                </a:solidFill>
                <a:latin typeface="Barlow" pitchFamily="34" charset="0"/>
                <a:ea typeface="Barlow" pitchFamily="34" charset="-122"/>
                <a:cs typeface="Barlow" pitchFamily="34" charset="-120"/>
              </a:rPr>
              <a:t>Designing the Snake Game Environment</a:t>
            </a:r>
            <a:endParaRPr lang="en-US" sz="3217" dirty="0"/>
          </a:p>
        </p:txBody>
      </p:sp>
      <p:sp>
        <p:nvSpPr>
          <p:cNvPr id="7" name="Text 2"/>
          <p:cNvSpPr/>
          <p:nvPr/>
        </p:nvSpPr>
        <p:spPr>
          <a:xfrm>
            <a:off x="6029801" y="2172414"/>
            <a:ext cx="8057198" cy="993458"/>
          </a:xfrm>
          <a:prstGeom prst="rect">
            <a:avLst/>
          </a:prstGeom>
          <a:noFill/>
          <a:ln/>
        </p:spPr>
        <p:txBody>
          <a:bodyPr wrap="square" rtlCol="0" anchor="t"/>
          <a:lstStyle/>
          <a:p>
            <a:pPr marL="0" indent="0">
              <a:lnSpc>
                <a:spcPts val="1956"/>
              </a:lnSpc>
              <a:buNone/>
            </a:pPr>
            <a:r>
              <a:rPr lang="en-US" sz="1223" dirty="0">
                <a:solidFill>
                  <a:srgbClr val="272525"/>
                </a:solidFill>
                <a:latin typeface="Montserrat" pitchFamily="34" charset="0"/>
                <a:ea typeface="Montserrat" pitchFamily="34" charset="-122"/>
                <a:cs typeface="Montserrat" pitchFamily="34" charset="-120"/>
              </a:rPr>
              <a:t>The snake game environment is designed to be simple and straightforward, allowing the DRL agent to focus on learning the core gameplay mechanics. It consists of a grid-based world, a snake, food, and boundaries. The environment provides a clear observation of the game state and provides rewards for actions taken.</a:t>
            </a:r>
            <a:endParaRPr lang="en-US" sz="1223" dirty="0"/>
          </a:p>
        </p:txBody>
      </p:sp>
      <p:sp>
        <p:nvSpPr>
          <p:cNvPr id="8" name="Shape 3"/>
          <p:cNvSpPr/>
          <p:nvPr/>
        </p:nvSpPr>
        <p:spPr>
          <a:xfrm>
            <a:off x="6029801" y="3340537"/>
            <a:ext cx="3950970" cy="1652468"/>
          </a:xfrm>
          <a:prstGeom prst="roundRect">
            <a:avLst>
              <a:gd name="adj" fmla="val 8457"/>
            </a:avLst>
          </a:prstGeom>
          <a:solidFill>
            <a:srgbClr val="EEEFF5"/>
          </a:solidFill>
          <a:ln/>
        </p:spPr>
      </p:sp>
      <p:sp>
        <p:nvSpPr>
          <p:cNvPr id="9" name="Text 4"/>
          <p:cNvSpPr/>
          <p:nvPr/>
        </p:nvSpPr>
        <p:spPr>
          <a:xfrm>
            <a:off x="6185059" y="3495794"/>
            <a:ext cx="2042993" cy="255389"/>
          </a:xfrm>
          <a:prstGeom prst="rect">
            <a:avLst/>
          </a:prstGeom>
          <a:noFill/>
          <a:ln/>
        </p:spPr>
        <p:txBody>
          <a:bodyPr wrap="none" rtlCol="0" anchor="t"/>
          <a:lstStyle/>
          <a:p>
            <a:pPr marL="0" indent="0">
              <a:lnSpc>
                <a:spcPts val="2011"/>
              </a:lnSpc>
              <a:buNone/>
            </a:pPr>
            <a:r>
              <a:rPr lang="en-US" sz="1609" b="1" dirty="0">
                <a:solidFill>
                  <a:srgbClr val="272525"/>
                </a:solidFill>
                <a:latin typeface="Barlow" pitchFamily="34" charset="0"/>
                <a:ea typeface="Barlow" pitchFamily="34" charset="-122"/>
                <a:cs typeface="Barlow" pitchFamily="34" charset="-120"/>
              </a:rPr>
              <a:t>Grid</a:t>
            </a:r>
            <a:endParaRPr lang="en-US" sz="1609" dirty="0"/>
          </a:p>
        </p:txBody>
      </p:sp>
      <p:sp>
        <p:nvSpPr>
          <p:cNvPr id="10" name="Text 5"/>
          <p:cNvSpPr/>
          <p:nvPr/>
        </p:nvSpPr>
        <p:spPr>
          <a:xfrm>
            <a:off x="6185059" y="3844290"/>
            <a:ext cx="3640455" cy="745093"/>
          </a:xfrm>
          <a:prstGeom prst="rect">
            <a:avLst/>
          </a:prstGeom>
          <a:noFill/>
          <a:ln/>
        </p:spPr>
        <p:txBody>
          <a:bodyPr wrap="square" rtlCol="0" anchor="t"/>
          <a:lstStyle/>
          <a:p>
            <a:pPr marL="0" indent="0">
              <a:lnSpc>
                <a:spcPts val="1956"/>
              </a:lnSpc>
              <a:buNone/>
            </a:pPr>
            <a:r>
              <a:rPr lang="en-US" sz="1223" dirty="0">
                <a:solidFill>
                  <a:srgbClr val="272525"/>
                </a:solidFill>
                <a:latin typeface="Montserrat" pitchFamily="34" charset="0"/>
                <a:ea typeface="Montserrat" pitchFamily="34" charset="-122"/>
                <a:cs typeface="Montserrat" pitchFamily="34" charset="-120"/>
              </a:rPr>
              <a:t>The game board is a 2D grid (32x32) where the snake navigates, eats food, and avoids collisions. The size of the grid can be adjusted for difficulty.</a:t>
            </a:r>
            <a:endParaRPr lang="en-US" sz="1223" dirty="0"/>
          </a:p>
        </p:txBody>
      </p:sp>
      <p:sp>
        <p:nvSpPr>
          <p:cNvPr id="11" name="Shape 6"/>
          <p:cNvSpPr/>
          <p:nvPr/>
        </p:nvSpPr>
        <p:spPr>
          <a:xfrm>
            <a:off x="10136029" y="3340537"/>
            <a:ext cx="3950970" cy="1652468"/>
          </a:xfrm>
          <a:prstGeom prst="roundRect">
            <a:avLst>
              <a:gd name="adj" fmla="val 8457"/>
            </a:avLst>
          </a:prstGeom>
          <a:solidFill>
            <a:srgbClr val="EEEFF5"/>
          </a:solidFill>
          <a:ln/>
        </p:spPr>
      </p:sp>
      <p:sp>
        <p:nvSpPr>
          <p:cNvPr id="12" name="Text 7"/>
          <p:cNvSpPr/>
          <p:nvPr/>
        </p:nvSpPr>
        <p:spPr>
          <a:xfrm>
            <a:off x="10291286" y="3495794"/>
            <a:ext cx="2042993" cy="255389"/>
          </a:xfrm>
          <a:prstGeom prst="rect">
            <a:avLst/>
          </a:prstGeom>
          <a:noFill/>
          <a:ln/>
        </p:spPr>
        <p:txBody>
          <a:bodyPr wrap="none" rtlCol="0" anchor="t"/>
          <a:lstStyle/>
          <a:p>
            <a:pPr marL="0" indent="0">
              <a:lnSpc>
                <a:spcPts val="2011"/>
              </a:lnSpc>
              <a:buNone/>
            </a:pPr>
            <a:r>
              <a:rPr lang="en-US" sz="1609" b="1" dirty="0">
                <a:solidFill>
                  <a:srgbClr val="272525"/>
                </a:solidFill>
                <a:latin typeface="Barlow" pitchFamily="34" charset="0"/>
                <a:ea typeface="Barlow" pitchFamily="34" charset="-122"/>
                <a:cs typeface="Barlow" pitchFamily="34" charset="-120"/>
              </a:rPr>
              <a:t>Snake</a:t>
            </a:r>
            <a:endParaRPr lang="en-US" sz="1609" dirty="0"/>
          </a:p>
        </p:txBody>
      </p:sp>
      <p:sp>
        <p:nvSpPr>
          <p:cNvPr id="13" name="Text 8"/>
          <p:cNvSpPr/>
          <p:nvPr/>
        </p:nvSpPr>
        <p:spPr>
          <a:xfrm>
            <a:off x="10291286" y="3844290"/>
            <a:ext cx="3640455" cy="993458"/>
          </a:xfrm>
          <a:prstGeom prst="rect">
            <a:avLst/>
          </a:prstGeom>
          <a:noFill/>
          <a:ln/>
        </p:spPr>
        <p:txBody>
          <a:bodyPr wrap="square" rtlCol="0" anchor="t"/>
          <a:lstStyle/>
          <a:p>
            <a:pPr marL="0" indent="0">
              <a:lnSpc>
                <a:spcPts val="1956"/>
              </a:lnSpc>
              <a:buNone/>
            </a:pPr>
            <a:r>
              <a:rPr lang="en-US" sz="1223" dirty="0">
                <a:solidFill>
                  <a:srgbClr val="272525"/>
                </a:solidFill>
                <a:latin typeface="Montserrat" pitchFamily="34" charset="0"/>
                <a:ea typeface="Montserrat" pitchFamily="34" charset="-122"/>
                <a:cs typeface="Montserrat" pitchFamily="34" charset="-120"/>
              </a:rPr>
              <a:t>The snake is the controlled agent. Its length increases with each food consumed. It moves through the grid according to the actions taken by the agent.</a:t>
            </a:r>
            <a:endParaRPr lang="en-US" sz="1223" dirty="0"/>
          </a:p>
        </p:txBody>
      </p:sp>
      <p:sp>
        <p:nvSpPr>
          <p:cNvPr id="14" name="Shape 9"/>
          <p:cNvSpPr/>
          <p:nvPr/>
        </p:nvSpPr>
        <p:spPr>
          <a:xfrm>
            <a:off x="6029801" y="5148263"/>
            <a:ext cx="3950970" cy="1652468"/>
          </a:xfrm>
          <a:prstGeom prst="roundRect">
            <a:avLst>
              <a:gd name="adj" fmla="val 8457"/>
            </a:avLst>
          </a:prstGeom>
          <a:solidFill>
            <a:srgbClr val="EEEFF5"/>
          </a:solidFill>
          <a:ln/>
        </p:spPr>
      </p:sp>
      <p:sp>
        <p:nvSpPr>
          <p:cNvPr id="15" name="Text 10"/>
          <p:cNvSpPr/>
          <p:nvPr/>
        </p:nvSpPr>
        <p:spPr>
          <a:xfrm>
            <a:off x="6185059" y="5303520"/>
            <a:ext cx="2042993" cy="255389"/>
          </a:xfrm>
          <a:prstGeom prst="rect">
            <a:avLst/>
          </a:prstGeom>
          <a:noFill/>
          <a:ln/>
        </p:spPr>
        <p:txBody>
          <a:bodyPr wrap="none" rtlCol="0" anchor="t"/>
          <a:lstStyle/>
          <a:p>
            <a:pPr marL="0" indent="0">
              <a:lnSpc>
                <a:spcPts val="2011"/>
              </a:lnSpc>
              <a:buNone/>
            </a:pPr>
            <a:r>
              <a:rPr lang="en-US" sz="1609" b="1" dirty="0">
                <a:solidFill>
                  <a:srgbClr val="272525"/>
                </a:solidFill>
                <a:latin typeface="Barlow" pitchFamily="34" charset="0"/>
                <a:ea typeface="Barlow" pitchFamily="34" charset="-122"/>
                <a:cs typeface="Barlow" pitchFamily="34" charset="-120"/>
              </a:rPr>
              <a:t>Food</a:t>
            </a:r>
            <a:endParaRPr lang="en-US" sz="1609" dirty="0"/>
          </a:p>
        </p:txBody>
      </p:sp>
      <p:sp>
        <p:nvSpPr>
          <p:cNvPr id="16" name="Text 11"/>
          <p:cNvSpPr/>
          <p:nvPr/>
        </p:nvSpPr>
        <p:spPr>
          <a:xfrm>
            <a:off x="6185059" y="5652016"/>
            <a:ext cx="3640455" cy="993458"/>
          </a:xfrm>
          <a:prstGeom prst="rect">
            <a:avLst/>
          </a:prstGeom>
          <a:noFill/>
          <a:ln/>
        </p:spPr>
        <p:txBody>
          <a:bodyPr wrap="square" rtlCol="0" anchor="t"/>
          <a:lstStyle/>
          <a:p>
            <a:pPr marL="0" indent="0">
              <a:lnSpc>
                <a:spcPts val="1956"/>
              </a:lnSpc>
              <a:buNone/>
            </a:pPr>
            <a:r>
              <a:rPr lang="en-US" sz="1223" dirty="0">
                <a:solidFill>
                  <a:srgbClr val="272525"/>
                </a:solidFill>
                <a:latin typeface="Montserrat" pitchFamily="34" charset="0"/>
                <a:ea typeface="Montserrat" pitchFamily="34" charset="-122"/>
                <a:cs typeface="Montserrat" pitchFamily="34" charset="-120"/>
              </a:rPr>
              <a:t>Food is randomly generated within the grid. The snake receives a reward for consuming the food and increases its length. A new food item is generated after each consumption.</a:t>
            </a:r>
            <a:endParaRPr lang="en-US" sz="1223" dirty="0"/>
          </a:p>
        </p:txBody>
      </p:sp>
      <p:sp>
        <p:nvSpPr>
          <p:cNvPr id="17" name="Shape 12"/>
          <p:cNvSpPr/>
          <p:nvPr/>
        </p:nvSpPr>
        <p:spPr>
          <a:xfrm>
            <a:off x="10136029" y="5148263"/>
            <a:ext cx="3950970" cy="1652468"/>
          </a:xfrm>
          <a:prstGeom prst="roundRect">
            <a:avLst>
              <a:gd name="adj" fmla="val 8457"/>
            </a:avLst>
          </a:prstGeom>
          <a:solidFill>
            <a:srgbClr val="EEEFF5"/>
          </a:solidFill>
          <a:ln/>
        </p:spPr>
      </p:sp>
      <p:sp>
        <p:nvSpPr>
          <p:cNvPr id="18" name="Text 13"/>
          <p:cNvSpPr/>
          <p:nvPr/>
        </p:nvSpPr>
        <p:spPr>
          <a:xfrm>
            <a:off x="10291286" y="5303520"/>
            <a:ext cx="2042993" cy="255389"/>
          </a:xfrm>
          <a:prstGeom prst="rect">
            <a:avLst/>
          </a:prstGeom>
          <a:noFill/>
          <a:ln/>
        </p:spPr>
        <p:txBody>
          <a:bodyPr wrap="none" rtlCol="0" anchor="t"/>
          <a:lstStyle/>
          <a:p>
            <a:pPr marL="0" indent="0">
              <a:lnSpc>
                <a:spcPts val="2011"/>
              </a:lnSpc>
              <a:buNone/>
            </a:pPr>
            <a:r>
              <a:rPr lang="en-US" sz="1609" b="1" dirty="0">
                <a:solidFill>
                  <a:srgbClr val="272525"/>
                </a:solidFill>
                <a:latin typeface="Barlow" pitchFamily="34" charset="0"/>
                <a:ea typeface="Barlow" pitchFamily="34" charset="-122"/>
                <a:cs typeface="Barlow" pitchFamily="34" charset="-120"/>
              </a:rPr>
              <a:t>Boundaries</a:t>
            </a:r>
            <a:endParaRPr lang="en-US" sz="1609" dirty="0"/>
          </a:p>
        </p:txBody>
      </p:sp>
      <p:sp>
        <p:nvSpPr>
          <p:cNvPr id="19" name="Text 14"/>
          <p:cNvSpPr/>
          <p:nvPr/>
        </p:nvSpPr>
        <p:spPr>
          <a:xfrm>
            <a:off x="10291286" y="5652016"/>
            <a:ext cx="3640455" cy="993458"/>
          </a:xfrm>
          <a:prstGeom prst="rect">
            <a:avLst/>
          </a:prstGeom>
          <a:noFill/>
          <a:ln/>
        </p:spPr>
        <p:txBody>
          <a:bodyPr wrap="square" rtlCol="0" anchor="t"/>
          <a:lstStyle/>
          <a:p>
            <a:pPr marL="0" indent="0">
              <a:lnSpc>
                <a:spcPts val="1956"/>
              </a:lnSpc>
              <a:buNone/>
            </a:pPr>
            <a:r>
              <a:rPr lang="en-US" sz="1223" dirty="0">
                <a:solidFill>
                  <a:srgbClr val="272525"/>
                </a:solidFill>
                <a:latin typeface="Montserrat" pitchFamily="34" charset="0"/>
                <a:ea typeface="Montserrat" pitchFamily="34" charset="-122"/>
                <a:cs typeface="Montserrat" pitchFamily="34" charset="-120"/>
              </a:rPr>
              <a:t>The environment has boundaries that the snake cannot cross. Colliding with the boundaries results in a negative reward and terminates the game.</a:t>
            </a:r>
            <a:endParaRPr lang="en-US" sz="1223" dirty="0"/>
          </a:p>
        </p:txBody>
      </p:sp>
      <p:pic>
        <p:nvPicPr>
          <p:cNvPr id="20" name="Picture 19">
            <a:extLst>
              <a:ext uri="{FF2B5EF4-FFF2-40B4-BE49-F238E27FC236}">
                <a16:creationId xmlns:a16="http://schemas.microsoft.com/office/drawing/2014/main" id="{E22C82A8-BE95-679D-4351-B27DD4621FA8}"/>
              </a:ext>
            </a:extLst>
          </p:cNvPr>
          <p:cNvPicPr>
            <a:picLocks noChangeAspect="1"/>
          </p:cNvPicPr>
          <p:nvPr/>
        </p:nvPicPr>
        <p:blipFill>
          <a:blip r:embed="rId5"/>
          <a:stretch>
            <a:fillRect/>
          </a:stretch>
        </p:blipFill>
        <p:spPr>
          <a:xfrm>
            <a:off x="442591" y="1767430"/>
            <a:ext cx="4601217" cy="3791479"/>
          </a:xfrm>
          <a:prstGeom prst="rect">
            <a:avLst/>
          </a:prstGeom>
        </p:spPr>
      </p:pic>
      <p:sp>
        <p:nvSpPr>
          <p:cNvPr id="21" name="TextBox 20">
            <a:extLst>
              <a:ext uri="{FF2B5EF4-FFF2-40B4-BE49-F238E27FC236}">
                <a16:creationId xmlns:a16="http://schemas.microsoft.com/office/drawing/2014/main" id="{F816E75D-1A54-48F1-EAE2-2400FF709D7B}"/>
              </a:ext>
            </a:extLst>
          </p:cNvPr>
          <p:cNvSpPr txBox="1"/>
          <p:nvPr/>
        </p:nvSpPr>
        <p:spPr>
          <a:xfrm>
            <a:off x="872623" y="5605165"/>
            <a:ext cx="3741152" cy="369332"/>
          </a:xfrm>
          <a:prstGeom prst="rect">
            <a:avLst/>
          </a:prstGeom>
          <a:noFill/>
        </p:spPr>
        <p:txBody>
          <a:bodyPr wrap="none" rtlCol="0">
            <a:spAutoFit/>
          </a:bodyPr>
          <a:lstStyle/>
          <a:p>
            <a:r>
              <a:rPr lang="en-IN" dirty="0"/>
              <a:t>Designed in </a:t>
            </a:r>
            <a:r>
              <a:rPr lang="en-IN" dirty="0" err="1"/>
              <a:t>pygame</a:t>
            </a:r>
            <a:r>
              <a:rPr lang="en-IN" dirty="0"/>
              <a:t> by Patrick </a:t>
            </a:r>
            <a:r>
              <a:rPr lang="en-IN" dirty="0" err="1"/>
              <a:t>Loeber</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D8700020-396D-1B40-4260-C033EE8F0AD7}"/>
              </a:ext>
            </a:extLst>
          </p:cNvPr>
          <p:cNvSpPr/>
          <p:nvPr/>
        </p:nvSpPr>
        <p:spPr>
          <a:xfrm>
            <a:off x="10929257" y="2189782"/>
            <a:ext cx="2271394" cy="17852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noFill/>
            </a:endParaRPr>
          </a:p>
        </p:txBody>
      </p:sp>
      <p:sp>
        <p:nvSpPr>
          <p:cNvPr id="55" name="Rectangle 54">
            <a:extLst>
              <a:ext uri="{FF2B5EF4-FFF2-40B4-BE49-F238E27FC236}">
                <a16:creationId xmlns:a16="http://schemas.microsoft.com/office/drawing/2014/main" id="{434160E8-DA1A-731D-900E-7B90F45C34F7}"/>
              </a:ext>
            </a:extLst>
          </p:cNvPr>
          <p:cNvSpPr/>
          <p:nvPr/>
        </p:nvSpPr>
        <p:spPr>
          <a:xfrm>
            <a:off x="1121229" y="4408221"/>
            <a:ext cx="12079422" cy="17852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noFill/>
            </a:endParaRPr>
          </a:p>
        </p:txBody>
      </p:sp>
      <p:sp>
        <p:nvSpPr>
          <p:cNvPr id="54" name="Rectangle 53">
            <a:extLst>
              <a:ext uri="{FF2B5EF4-FFF2-40B4-BE49-F238E27FC236}">
                <a16:creationId xmlns:a16="http://schemas.microsoft.com/office/drawing/2014/main" id="{3DD8DAC6-C86F-9CE7-0944-6C1A51EDA267}"/>
              </a:ext>
            </a:extLst>
          </p:cNvPr>
          <p:cNvSpPr/>
          <p:nvPr/>
        </p:nvSpPr>
        <p:spPr>
          <a:xfrm>
            <a:off x="1093607" y="2220688"/>
            <a:ext cx="9372319" cy="17852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noFill/>
            </a:endParaRPr>
          </a:p>
        </p:txBody>
      </p:sp>
      <p:sp>
        <p:nvSpPr>
          <p:cNvPr id="4" name="Text 1"/>
          <p:cNvSpPr/>
          <p:nvPr/>
        </p:nvSpPr>
        <p:spPr>
          <a:xfrm>
            <a:off x="724506" y="528280"/>
            <a:ext cx="8719066" cy="631865"/>
          </a:xfrm>
          <a:prstGeom prst="rect">
            <a:avLst/>
          </a:prstGeom>
          <a:noFill/>
          <a:ln/>
        </p:spPr>
        <p:txBody>
          <a:bodyPr wrap="none" rtlCol="0" anchor="t"/>
          <a:lstStyle/>
          <a:p>
            <a:pPr marL="0" indent="0">
              <a:lnSpc>
                <a:spcPts val="4976"/>
              </a:lnSpc>
              <a:buNone/>
            </a:pPr>
            <a:r>
              <a:rPr lang="en-US" sz="3981" b="1" dirty="0">
                <a:solidFill>
                  <a:srgbClr val="396AF1"/>
                </a:solidFill>
                <a:latin typeface="Barlow" pitchFamily="34" charset="0"/>
                <a:ea typeface="Barlow" pitchFamily="34" charset="-122"/>
                <a:cs typeface="Barlow" pitchFamily="34" charset="-120"/>
              </a:rPr>
              <a:t>Methodology</a:t>
            </a:r>
            <a:endParaRPr lang="en-US" sz="3981" dirty="0"/>
          </a:p>
        </p:txBody>
      </p:sp>
      <p:sp>
        <p:nvSpPr>
          <p:cNvPr id="18" name="Rectangle: Rounded Corners 17">
            <a:extLst>
              <a:ext uri="{FF2B5EF4-FFF2-40B4-BE49-F238E27FC236}">
                <a16:creationId xmlns:a16="http://schemas.microsoft.com/office/drawing/2014/main" id="{91EF8914-5D87-FC6E-335E-E2B01FC4902F}"/>
              </a:ext>
            </a:extLst>
          </p:cNvPr>
          <p:cNvSpPr/>
          <p:nvPr/>
        </p:nvSpPr>
        <p:spPr>
          <a:xfrm>
            <a:off x="1342663" y="2563793"/>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Game Env (RGB Image)</a:t>
            </a:r>
            <a:endParaRPr lang="en-IN" dirty="0"/>
          </a:p>
        </p:txBody>
      </p:sp>
      <p:cxnSp>
        <p:nvCxnSpPr>
          <p:cNvPr id="20" name="Straight Arrow Connector 19">
            <a:extLst>
              <a:ext uri="{FF2B5EF4-FFF2-40B4-BE49-F238E27FC236}">
                <a16:creationId xmlns:a16="http://schemas.microsoft.com/office/drawing/2014/main" id="{5B6090BB-B1D0-4DC8-BF72-332CE5F5FF06}"/>
              </a:ext>
            </a:extLst>
          </p:cNvPr>
          <p:cNvCxnSpPr>
            <a:cxnSpLocks/>
            <a:stCxn id="18" idx="3"/>
          </p:cNvCxnSpPr>
          <p:nvPr/>
        </p:nvCxnSpPr>
        <p:spPr>
          <a:xfrm>
            <a:off x="2812648" y="3136740"/>
            <a:ext cx="10301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B29178E6-7472-DAA8-5F22-FE3B39F7B15F}"/>
              </a:ext>
            </a:extLst>
          </p:cNvPr>
          <p:cNvSpPr/>
          <p:nvPr/>
        </p:nvSpPr>
        <p:spPr>
          <a:xfrm>
            <a:off x="3842795" y="2563793"/>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Grayscale</a:t>
            </a:r>
            <a:endParaRPr lang="en-IN" dirty="0"/>
          </a:p>
        </p:txBody>
      </p:sp>
      <p:cxnSp>
        <p:nvCxnSpPr>
          <p:cNvPr id="25" name="Straight Arrow Connector 24">
            <a:extLst>
              <a:ext uri="{FF2B5EF4-FFF2-40B4-BE49-F238E27FC236}">
                <a16:creationId xmlns:a16="http://schemas.microsoft.com/office/drawing/2014/main" id="{144F534B-F5F5-BE7B-36F9-DC52246028DE}"/>
              </a:ext>
            </a:extLst>
          </p:cNvPr>
          <p:cNvCxnSpPr>
            <a:cxnSpLocks/>
            <a:stCxn id="24" idx="3"/>
          </p:cNvCxnSpPr>
          <p:nvPr/>
        </p:nvCxnSpPr>
        <p:spPr>
          <a:xfrm>
            <a:off x="5312780" y="3136740"/>
            <a:ext cx="10301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2E6F2DFE-8EDE-CE37-1ACC-74030636D7B4}"/>
              </a:ext>
            </a:extLst>
          </p:cNvPr>
          <p:cNvSpPr/>
          <p:nvPr/>
        </p:nvSpPr>
        <p:spPr>
          <a:xfrm>
            <a:off x="6342927" y="2563793"/>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Resize (64x64)</a:t>
            </a:r>
            <a:endParaRPr lang="en-IN" dirty="0"/>
          </a:p>
        </p:txBody>
      </p:sp>
      <p:cxnSp>
        <p:nvCxnSpPr>
          <p:cNvPr id="27" name="Straight Arrow Connector 26">
            <a:extLst>
              <a:ext uri="{FF2B5EF4-FFF2-40B4-BE49-F238E27FC236}">
                <a16:creationId xmlns:a16="http://schemas.microsoft.com/office/drawing/2014/main" id="{0FA6D5C2-A1EA-48CA-7BB0-C5B77E2A3A3B}"/>
              </a:ext>
            </a:extLst>
          </p:cNvPr>
          <p:cNvCxnSpPr>
            <a:cxnSpLocks/>
            <a:stCxn id="26" idx="3"/>
          </p:cNvCxnSpPr>
          <p:nvPr/>
        </p:nvCxnSpPr>
        <p:spPr>
          <a:xfrm>
            <a:off x="7812912" y="3136740"/>
            <a:ext cx="10301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8D59662C-8259-1D5D-0AC8-7D0B6C7E71B0}"/>
              </a:ext>
            </a:extLst>
          </p:cNvPr>
          <p:cNvSpPr/>
          <p:nvPr/>
        </p:nvSpPr>
        <p:spPr>
          <a:xfrm>
            <a:off x="8843059" y="2563793"/>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Binarization (0 or 1)</a:t>
            </a:r>
            <a:endParaRPr lang="en-IN" dirty="0"/>
          </a:p>
        </p:txBody>
      </p:sp>
      <p:cxnSp>
        <p:nvCxnSpPr>
          <p:cNvPr id="29" name="Straight Arrow Connector 28">
            <a:extLst>
              <a:ext uri="{FF2B5EF4-FFF2-40B4-BE49-F238E27FC236}">
                <a16:creationId xmlns:a16="http://schemas.microsoft.com/office/drawing/2014/main" id="{86FACF7C-1052-A809-A949-615A89EECA20}"/>
              </a:ext>
            </a:extLst>
          </p:cNvPr>
          <p:cNvCxnSpPr>
            <a:cxnSpLocks/>
            <a:stCxn id="28" idx="3"/>
          </p:cNvCxnSpPr>
          <p:nvPr/>
        </p:nvCxnSpPr>
        <p:spPr>
          <a:xfrm>
            <a:off x="10313044" y="3136740"/>
            <a:ext cx="10301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3F877E63-46BB-0631-BF90-637AC8C0D9D6}"/>
              </a:ext>
            </a:extLst>
          </p:cNvPr>
          <p:cNvSpPr/>
          <p:nvPr/>
        </p:nvSpPr>
        <p:spPr>
          <a:xfrm>
            <a:off x="11353801" y="2563793"/>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CNN Layers</a:t>
            </a:r>
            <a:endParaRPr lang="en-IN" dirty="0"/>
          </a:p>
        </p:txBody>
      </p:sp>
      <p:cxnSp>
        <p:nvCxnSpPr>
          <p:cNvPr id="31" name="Straight Arrow Connector 30">
            <a:extLst>
              <a:ext uri="{FF2B5EF4-FFF2-40B4-BE49-F238E27FC236}">
                <a16:creationId xmlns:a16="http://schemas.microsoft.com/office/drawing/2014/main" id="{3ABBF4FE-84F3-DA50-F990-F054737367E7}"/>
              </a:ext>
            </a:extLst>
          </p:cNvPr>
          <p:cNvCxnSpPr>
            <a:cxnSpLocks/>
            <a:stCxn id="30" idx="2"/>
          </p:cNvCxnSpPr>
          <p:nvPr/>
        </p:nvCxnSpPr>
        <p:spPr>
          <a:xfrm>
            <a:off x="12088794" y="3709686"/>
            <a:ext cx="0" cy="978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1919067B-8308-6920-E1E9-E8F0FA12B010}"/>
              </a:ext>
            </a:extLst>
          </p:cNvPr>
          <p:cNvSpPr/>
          <p:nvPr/>
        </p:nvSpPr>
        <p:spPr>
          <a:xfrm>
            <a:off x="11391967" y="4687747"/>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FC Layers</a:t>
            </a:r>
            <a:endParaRPr lang="en-IN" dirty="0"/>
          </a:p>
        </p:txBody>
      </p:sp>
      <p:cxnSp>
        <p:nvCxnSpPr>
          <p:cNvPr id="35" name="Straight Arrow Connector 34">
            <a:extLst>
              <a:ext uri="{FF2B5EF4-FFF2-40B4-BE49-F238E27FC236}">
                <a16:creationId xmlns:a16="http://schemas.microsoft.com/office/drawing/2014/main" id="{8B7A7661-DC23-5C73-4398-92BF5ED35D30}"/>
              </a:ext>
            </a:extLst>
          </p:cNvPr>
          <p:cNvCxnSpPr>
            <a:cxnSpLocks/>
            <a:stCxn id="34" idx="1"/>
          </p:cNvCxnSpPr>
          <p:nvPr/>
        </p:nvCxnSpPr>
        <p:spPr>
          <a:xfrm flipH="1">
            <a:off x="10313044" y="5260694"/>
            <a:ext cx="10789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4152363C-6275-BADE-4688-354D2DC72B42}"/>
              </a:ext>
            </a:extLst>
          </p:cNvPr>
          <p:cNvSpPr/>
          <p:nvPr/>
        </p:nvSpPr>
        <p:spPr>
          <a:xfrm>
            <a:off x="6342926" y="4687747"/>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Agent Takes Action</a:t>
            </a:r>
          </a:p>
        </p:txBody>
      </p:sp>
      <p:sp>
        <p:nvSpPr>
          <p:cNvPr id="41" name="Rectangle: Rounded Corners 40">
            <a:extLst>
              <a:ext uri="{FF2B5EF4-FFF2-40B4-BE49-F238E27FC236}">
                <a16:creationId xmlns:a16="http://schemas.microsoft.com/office/drawing/2014/main" id="{00D8FB03-ABF9-53D4-2FBC-5E55C103E845}"/>
              </a:ext>
            </a:extLst>
          </p:cNvPr>
          <p:cNvSpPr/>
          <p:nvPr/>
        </p:nvSpPr>
        <p:spPr>
          <a:xfrm>
            <a:off x="8804894" y="4687747"/>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Output Actions (Q-Values)</a:t>
            </a:r>
            <a:endParaRPr lang="en-IN" dirty="0"/>
          </a:p>
        </p:txBody>
      </p:sp>
      <p:cxnSp>
        <p:nvCxnSpPr>
          <p:cNvPr id="42" name="Straight Arrow Connector 41">
            <a:extLst>
              <a:ext uri="{FF2B5EF4-FFF2-40B4-BE49-F238E27FC236}">
                <a16:creationId xmlns:a16="http://schemas.microsoft.com/office/drawing/2014/main" id="{1D58A14C-346C-AEF6-3DDB-1CC489EE7BDD}"/>
              </a:ext>
            </a:extLst>
          </p:cNvPr>
          <p:cNvCxnSpPr>
            <a:cxnSpLocks/>
            <a:stCxn id="41" idx="1"/>
            <a:endCxn id="39" idx="3"/>
          </p:cNvCxnSpPr>
          <p:nvPr/>
        </p:nvCxnSpPr>
        <p:spPr>
          <a:xfrm flipH="1">
            <a:off x="7812911" y="5260694"/>
            <a:ext cx="9919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Rectangle: Rounded Corners 45">
            <a:extLst>
              <a:ext uri="{FF2B5EF4-FFF2-40B4-BE49-F238E27FC236}">
                <a16:creationId xmlns:a16="http://schemas.microsoft.com/office/drawing/2014/main" id="{E2ADF6D4-42BA-CD95-CBCD-42848A1D4C82}"/>
              </a:ext>
            </a:extLst>
          </p:cNvPr>
          <p:cNvSpPr/>
          <p:nvPr/>
        </p:nvSpPr>
        <p:spPr>
          <a:xfrm>
            <a:off x="3861876" y="4687747"/>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Game Env (Returns Rewards)</a:t>
            </a:r>
            <a:endParaRPr lang="en-IN" dirty="0"/>
          </a:p>
        </p:txBody>
      </p:sp>
      <p:cxnSp>
        <p:nvCxnSpPr>
          <p:cNvPr id="47" name="Straight Arrow Connector 46">
            <a:extLst>
              <a:ext uri="{FF2B5EF4-FFF2-40B4-BE49-F238E27FC236}">
                <a16:creationId xmlns:a16="http://schemas.microsoft.com/office/drawing/2014/main" id="{03E66897-2625-0776-D733-FDB9BD0A420B}"/>
              </a:ext>
            </a:extLst>
          </p:cNvPr>
          <p:cNvCxnSpPr>
            <a:cxnSpLocks/>
          </p:cNvCxnSpPr>
          <p:nvPr/>
        </p:nvCxnSpPr>
        <p:spPr>
          <a:xfrm flipH="1">
            <a:off x="5350944" y="5267584"/>
            <a:ext cx="9919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angle: Rounded Corners 47">
            <a:extLst>
              <a:ext uri="{FF2B5EF4-FFF2-40B4-BE49-F238E27FC236}">
                <a16:creationId xmlns:a16="http://schemas.microsoft.com/office/drawing/2014/main" id="{F7565C21-3162-18C1-DCF0-56CC8B9D88FE}"/>
              </a:ext>
            </a:extLst>
          </p:cNvPr>
          <p:cNvSpPr/>
          <p:nvPr/>
        </p:nvSpPr>
        <p:spPr>
          <a:xfrm>
            <a:off x="1342663" y="4687747"/>
            <a:ext cx="1469985" cy="114589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Learns by Adjusting Weights</a:t>
            </a:r>
          </a:p>
        </p:txBody>
      </p:sp>
      <p:cxnSp>
        <p:nvCxnSpPr>
          <p:cNvPr id="49" name="Straight Arrow Connector 48">
            <a:extLst>
              <a:ext uri="{FF2B5EF4-FFF2-40B4-BE49-F238E27FC236}">
                <a16:creationId xmlns:a16="http://schemas.microsoft.com/office/drawing/2014/main" id="{1D64AB9C-9E08-0593-9E41-905A3CCFC4B2}"/>
              </a:ext>
            </a:extLst>
          </p:cNvPr>
          <p:cNvCxnSpPr>
            <a:cxnSpLocks/>
            <a:endCxn id="48" idx="3"/>
          </p:cNvCxnSpPr>
          <p:nvPr/>
        </p:nvCxnSpPr>
        <p:spPr>
          <a:xfrm flipH="1">
            <a:off x="2812648" y="5260694"/>
            <a:ext cx="9919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AAE9803A-2124-33EA-1BC4-42696B4477D4}"/>
              </a:ext>
            </a:extLst>
          </p:cNvPr>
          <p:cNvCxnSpPr>
            <a:cxnSpLocks/>
            <a:stCxn id="48" idx="0"/>
            <a:endCxn id="18" idx="2"/>
          </p:cNvCxnSpPr>
          <p:nvPr/>
        </p:nvCxnSpPr>
        <p:spPr>
          <a:xfrm flipV="1">
            <a:off x="2077656" y="3709686"/>
            <a:ext cx="0" cy="978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D61E3372-AC86-D296-6C43-1918F2FEA8A5}"/>
              </a:ext>
            </a:extLst>
          </p:cNvPr>
          <p:cNvSpPr txBox="1"/>
          <p:nvPr/>
        </p:nvSpPr>
        <p:spPr>
          <a:xfrm>
            <a:off x="4797766" y="1841516"/>
            <a:ext cx="1963999" cy="369332"/>
          </a:xfrm>
          <a:prstGeom prst="rect">
            <a:avLst/>
          </a:prstGeom>
          <a:noFill/>
        </p:spPr>
        <p:txBody>
          <a:bodyPr wrap="none" rtlCol="0">
            <a:spAutoFit/>
          </a:bodyPr>
          <a:lstStyle/>
          <a:p>
            <a:r>
              <a:rPr lang="en-US" dirty="0">
                <a:latin typeface="Barlow" panose="00000500000000000000" pitchFamily="2" charset="0"/>
              </a:rPr>
              <a:t>Image Processing</a:t>
            </a:r>
            <a:endParaRPr lang="en-IN" dirty="0">
              <a:latin typeface="Barlow" panose="00000500000000000000" pitchFamily="2" charset="0"/>
            </a:endParaRPr>
          </a:p>
        </p:txBody>
      </p:sp>
      <p:sp>
        <p:nvSpPr>
          <p:cNvPr id="58" name="TextBox 57">
            <a:extLst>
              <a:ext uri="{FF2B5EF4-FFF2-40B4-BE49-F238E27FC236}">
                <a16:creationId xmlns:a16="http://schemas.microsoft.com/office/drawing/2014/main" id="{85EFB373-8DEA-D2E9-BA3E-739513C62AF9}"/>
              </a:ext>
            </a:extLst>
          </p:cNvPr>
          <p:cNvSpPr txBox="1"/>
          <p:nvPr/>
        </p:nvSpPr>
        <p:spPr>
          <a:xfrm>
            <a:off x="6511563" y="6226422"/>
            <a:ext cx="1861407" cy="369332"/>
          </a:xfrm>
          <a:prstGeom prst="rect">
            <a:avLst/>
          </a:prstGeom>
          <a:noFill/>
        </p:spPr>
        <p:txBody>
          <a:bodyPr wrap="none" rtlCol="0">
            <a:spAutoFit/>
          </a:bodyPr>
          <a:lstStyle/>
          <a:p>
            <a:r>
              <a:rPr lang="en-US" dirty="0">
                <a:latin typeface="Barlow" panose="00000500000000000000" pitchFamily="2" charset="0"/>
              </a:rPr>
              <a:t>Deep Q-Learning</a:t>
            </a:r>
            <a:endParaRPr lang="en-IN" dirty="0">
              <a:latin typeface="Barlow" panose="00000500000000000000" pitchFamily="2" charset="0"/>
            </a:endParaRPr>
          </a:p>
        </p:txBody>
      </p:sp>
      <p:sp>
        <p:nvSpPr>
          <p:cNvPr id="59" name="TextBox 58">
            <a:extLst>
              <a:ext uri="{FF2B5EF4-FFF2-40B4-BE49-F238E27FC236}">
                <a16:creationId xmlns:a16="http://schemas.microsoft.com/office/drawing/2014/main" id="{4AE17DA7-EAE4-1B0D-40EB-6EFDADA05FF1}"/>
              </a:ext>
            </a:extLst>
          </p:cNvPr>
          <p:cNvSpPr txBox="1"/>
          <p:nvPr/>
        </p:nvSpPr>
        <p:spPr>
          <a:xfrm>
            <a:off x="11093663" y="1788525"/>
            <a:ext cx="2066591" cy="369332"/>
          </a:xfrm>
          <a:prstGeom prst="rect">
            <a:avLst/>
          </a:prstGeom>
          <a:noFill/>
        </p:spPr>
        <p:txBody>
          <a:bodyPr wrap="none" rtlCol="0">
            <a:spAutoFit/>
          </a:bodyPr>
          <a:lstStyle/>
          <a:p>
            <a:r>
              <a:rPr lang="en-US" dirty="0">
                <a:latin typeface="Barlow" panose="00000500000000000000" pitchFamily="2" charset="0"/>
              </a:rPr>
              <a:t>Feature Extraction</a:t>
            </a:r>
            <a:endParaRPr lang="en-IN" dirty="0">
              <a:latin typeface="Barlow" panose="00000500000000000000" pitchFamily="2" charset="0"/>
            </a:endParaRPr>
          </a:p>
        </p:txBody>
      </p:sp>
    </p:spTree>
    <p:extLst>
      <p:ext uri="{BB962C8B-B14F-4D97-AF65-F5344CB8AC3E}">
        <p14:creationId xmlns:p14="http://schemas.microsoft.com/office/powerpoint/2010/main" val="1600567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3034"/>
            <a:ext cx="14630400" cy="8671203"/>
          </a:xfrm>
          <a:prstGeom prst="rect">
            <a:avLst/>
          </a:prstGeom>
          <a:solidFill>
            <a:srgbClr val="EEEFF5"/>
          </a:solidFill>
          <a:ln/>
        </p:spPr>
      </p:sp>
      <p:sp>
        <p:nvSpPr>
          <p:cNvPr id="4" name="Text 1"/>
          <p:cNvSpPr/>
          <p:nvPr/>
        </p:nvSpPr>
        <p:spPr>
          <a:xfrm>
            <a:off x="672346" y="528280"/>
            <a:ext cx="8719066" cy="631865"/>
          </a:xfrm>
          <a:prstGeom prst="rect">
            <a:avLst/>
          </a:prstGeom>
          <a:noFill/>
          <a:ln/>
        </p:spPr>
        <p:txBody>
          <a:bodyPr wrap="none" rtlCol="0" anchor="t"/>
          <a:lstStyle/>
          <a:p>
            <a:pPr marL="0" indent="0">
              <a:lnSpc>
                <a:spcPts val="4976"/>
              </a:lnSpc>
              <a:buNone/>
            </a:pPr>
            <a:r>
              <a:rPr lang="en-US" sz="3981" b="1" dirty="0">
                <a:solidFill>
                  <a:srgbClr val="396AF1"/>
                </a:solidFill>
                <a:latin typeface="Barlow" pitchFamily="34" charset="0"/>
                <a:ea typeface="Barlow" pitchFamily="34" charset="-122"/>
                <a:cs typeface="Barlow" pitchFamily="34" charset="-120"/>
              </a:rPr>
              <a:t>Image Processing (RGB to Binarization)</a:t>
            </a:r>
            <a:endParaRPr lang="en-US" sz="3981" dirty="0"/>
          </a:p>
        </p:txBody>
      </p:sp>
      <p:sp>
        <p:nvSpPr>
          <p:cNvPr id="5" name="Text 2"/>
          <p:cNvSpPr/>
          <p:nvPr/>
        </p:nvSpPr>
        <p:spPr>
          <a:xfrm>
            <a:off x="672346" y="1544360"/>
            <a:ext cx="13285708" cy="922258"/>
          </a:xfrm>
          <a:prstGeom prst="rect">
            <a:avLst/>
          </a:prstGeom>
          <a:noFill/>
          <a:ln/>
        </p:spPr>
        <p:txBody>
          <a:bodyPr wrap="square" rtlCol="0" anchor="t"/>
          <a:lstStyle/>
          <a:p>
            <a:pPr marL="0" indent="0">
              <a:lnSpc>
                <a:spcPts val="2420"/>
              </a:lnSpc>
              <a:buNone/>
            </a:pPr>
            <a:r>
              <a:rPr lang="en-US" sz="1513" dirty="0">
                <a:solidFill>
                  <a:srgbClr val="272525"/>
                </a:solidFill>
                <a:latin typeface="Montserrat" pitchFamily="34" charset="0"/>
                <a:ea typeface="Montserrat" pitchFamily="34" charset="-122"/>
                <a:cs typeface="Montserrat" pitchFamily="34" charset="-120"/>
              </a:rPr>
              <a:t>The DRL agent needs to learn from the game's visual information. The game environment is first captured as a sequence of RGB images. This RGB information is then converted into a binary format for processing, making it easier for the CNN to analyze and learn from the game state.</a:t>
            </a:r>
            <a:endParaRPr lang="en-US" sz="1513" dirty="0"/>
          </a:p>
        </p:txBody>
      </p:sp>
      <p:sp>
        <p:nvSpPr>
          <p:cNvPr id="6" name="Text 3"/>
          <p:cNvSpPr/>
          <p:nvPr/>
        </p:nvSpPr>
        <p:spPr>
          <a:xfrm>
            <a:off x="672346" y="2874764"/>
            <a:ext cx="2527816" cy="315873"/>
          </a:xfrm>
          <a:prstGeom prst="rect">
            <a:avLst/>
          </a:prstGeom>
          <a:noFill/>
          <a:ln/>
        </p:spPr>
        <p:txBody>
          <a:bodyPr wrap="none" rtlCol="0" anchor="t"/>
          <a:lstStyle/>
          <a:p>
            <a:pPr marL="0" indent="0">
              <a:lnSpc>
                <a:spcPts val="2488"/>
              </a:lnSpc>
              <a:buNone/>
            </a:pPr>
            <a:r>
              <a:rPr lang="en-US" sz="1990" b="1" dirty="0">
                <a:solidFill>
                  <a:srgbClr val="396AF1"/>
                </a:solidFill>
                <a:latin typeface="Barlow" pitchFamily="34" charset="0"/>
                <a:ea typeface="Barlow" pitchFamily="34" charset="-122"/>
                <a:cs typeface="Barlow" pitchFamily="34" charset="-120"/>
              </a:rPr>
              <a:t>RGB Image</a:t>
            </a:r>
            <a:endParaRPr lang="en-US" sz="1990" dirty="0"/>
          </a:p>
        </p:txBody>
      </p:sp>
      <p:sp>
        <p:nvSpPr>
          <p:cNvPr id="8" name="Text 4"/>
          <p:cNvSpPr/>
          <p:nvPr/>
        </p:nvSpPr>
        <p:spPr>
          <a:xfrm>
            <a:off x="672346" y="7047786"/>
            <a:ext cx="6408539" cy="922258"/>
          </a:xfrm>
          <a:prstGeom prst="rect">
            <a:avLst/>
          </a:prstGeom>
          <a:noFill/>
          <a:ln/>
        </p:spPr>
        <p:txBody>
          <a:bodyPr wrap="square" rtlCol="0" anchor="t"/>
          <a:lstStyle/>
          <a:p>
            <a:pPr marL="0" indent="0">
              <a:lnSpc>
                <a:spcPts val="2420"/>
              </a:lnSpc>
              <a:buNone/>
            </a:pPr>
            <a:r>
              <a:rPr lang="en-US" sz="1513" dirty="0">
                <a:solidFill>
                  <a:srgbClr val="272525"/>
                </a:solidFill>
                <a:latin typeface="Montserrat" pitchFamily="34" charset="0"/>
                <a:ea typeface="Montserrat" pitchFamily="34" charset="-122"/>
                <a:cs typeface="Montserrat" pitchFamily="34" charset="-120"/>
              </a:rPr>
              <a:t>The raw image captured from the game environment. It contains information about the colors of different elements like the snake, food, and background.</a:t>
            </a:r>
            <a:endParaRPr lang="en-US" sz="1513" dirty="0"/>
          </a:p>
        </p:txBody>
      </p:sp>
      <p:sp>
        <p:nvSpPr>
          <p:cNvPr id="9" name="Text 5"/>
          <p:cNvSpPr/>
          <p:nvPr/>
        </p:nvSpPr>
        <p:spPr>
          <a:xfrm>
            <a:off x="7557135" y="2874764"/>
            <a:ext cx="2527816" cy="315873"/>
          </a:xfrm>
          <a:prstGeom prst="rect">
            <a:avLst/>
          </a:prstGeom>
          <a:noFill/>
          <a:ln/>
        </p:spPr>
        <p:txBody>
          <a:bodyPr wrap="none" rtlCol="0" anchor="t"/>
          <a:lstStyle/>
          <a:p>
            <a:pPr marL="0" indent="0">
              <a:lnSpc>
                <a:spcPts val="2488"/>
              </a:lnSpc>
              <a:buNone/>
            </a:pPr>
            <a:r>
              <a:rPr lang="en-US" sz="1990" b="1" dirty="0">
                <a:solidFill>
                  <a:srgbClr val="396AF1"/>
                </a:solidFill>
                <a:latin typeface="Barlow" pitchFamily="34" charset="0"/>
                <a:ea typeface="Barlow" pitchFamily="34" charset="-122"/>
                <a:cs typeface="Barlow" pitchFamily="34" charset="-120"/>
              </a:rPr>
              <a:t>Binarization</a:t>
            </a:r>
            <a:endParaRPr lang="en-US" sz="1990" dirty="0"/>
          </a:p>
        </p:txBody>
      </p:sp>
      <p:sp>
        <p:nvSpPr>
          <p:cNvPr id="11" name="Text 6"/>
          <p:cNvSpPr/>
          <p:nvPr/>
        </p:nvSpPr>
        <p:spPr>
          <a:xfrm>
            <a:off x="7557135" y="6936888"/>
            <a:ext cx="6408539" cy="1229678"/>
          </a:xfrm>
          <a:prstGeom prst="rect">
            <a:avLst/>
          </a:prstGeom>
          <a:noFill/>
          <a:ln/>
        </p:spPr>
        <p:txBody>
          <a:bodyPr wrap="square" rtlCol="0" anchor="t"/>
          <a:lstStyle/>
          <a:p>
            <a:pPr marL="0" indent="0">
              <a:lnSpc>
                <a:spcPts val="2420"/>
              </a:lnSpc>
              <a:buNone/>
            </a:pPr>
            <a:r>
              <a:rPr lang="en-US" sz="1513" dirty="0">
                <a:solidFill>
                  <a:srgbClr val="272525"/>
                </a:solidFill>
                <a:latin typeface="Montserrat" pitchFamily="34" charset="0"/>
                <a:ea typeface="Montserrat" pitchFamily="34" charset="-122"/>
                <a:cs typeface="Montserrat" pitchFamily="34" charset="-120"/>
              </a:rPr>
              <a:t>The RGB image is converted into a binary image. Each pixel is represented as either black or white. This simplifies the image for processing, making it easier for the DRL agent to extract relevant information.</a:t>
            </a:r>
            <a:endParaRPr lang="en-US" sz="1513" dirty="0"/>
          </a:p>
        </p:txBody>
      </p:sp>
      <p:pic>
        <p:nvPicPr>
          <p:cNvPr id="14" name="Picture 13">
            <a:extLst>
              <a:ext uri="{FF2B5EF4-FFF2-40B4-BE49-F238E27FC236}">
                <a16:creationId xmlns:a16="http://schemas.microsoft.com/office/drawing/2014/main" id="{A59E5837-BE21-5B66-9435-05C2E2D764A0}"/>
              </a:ext>
            </a:extLst>
          </p:cNvPr>
          <p:cNvPicPr>
            <a:picLocks noChangeAspect="1"/>
          </p:cNvPicPr>
          <p:nvPr/>
        </p:nvPicPr>
        <p:blipFill rotWithShape="1">
          <a:blip r:embed="rId4"/>
          <a:srcRect l="11638" t="10227" r="9115" b="7102"/>
          <a:stretch/>
        </p:blipFill>
        <p:spPr>
          <a:xfrm>
            <a:off x="1936254" y="3445005"/>
            <a:ext cx="3332432" cy="3353656"/>
          </a:xfrm>
          <a:prstGeom prst="rect">
            <a:avLst/>
          </a:prstGeom>
        </p:spPr>
      </p:pic>
      <p:pic>
        <p:nvPicPr>
          <p:cNvPr id="16" name="Picture 15">
            <a:extLst>
              <a:ext uri="{FF2B5EF4-FFF2-40B4-BE49-F238E27FC236}">
                <a16:creationId xmlns:a16="http://schemas.microsoft.com/office/drawing/2014/main" id="{DB8BA9CA-3571-36A0-7B73-7462879A2DD1}"/>
              </a:ext>
            </a:extLst>
          </p:cNvPr>
          <p:cNvPicPr>
            <a:picLocks noChangeAspect="1"/>
          </p:cNvPicPr>
          <p:nvPr/>
        </p:nvPicPr>
        <p:blipFill>
          <a:blip r:embed="rId5"/>
          <a:stretch>
            <a:fillRect/>
          </a:stretch>
        </p:blipFill>
        <p:spPr>
          <a:xfrm>
            <a:off x="8741229" y="3445004"/>
            <a:ext cx="3332432" cy="3318549"/>
          </a:xfrm>
          <a:prstGeom prst="rect">
            <a:avLst/>
          </a:prstGeom>
        </p:spPr>
      </p:pic>
      <p:sp>
        <p:nvSpPr>
          <p:cNvPr id="17" name="Arrow: Right 16">
            <a:extLst>
              <a:ext uri="{FF2B5EF4-FFF2-40B4-BE49-F238E27FC236}">
                <a16:creationId xmlns:a16="http://schemas.microsoft.com/office/drawing/2014/main" id="{B0C648B1-13F1-D8F2-62EF-43FCB2B54761}"/>
              </a:ext>
            </a:extLst>
          </p:cNvPr>
          <p:cNvSpPr/>
          <p:nvPr/>
        </p:nvSpPr>
        <p:spPr>
          <a:xfrm>
            <a:off x="5442857" y="4876896"/>
            <a:ext cx="3124200"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6" name="Text 1"/>
          <p:cNvSpPr/>
          <p:nvPr/>
        </p:nvSpPr>
        <p:spPr>
          <a:xfrm>
            <a:off x="6128623" y="1247894"/>
            <a:ext cx="7567851" cy="603647"/>
          </a:xfrm>
          <a:prstGeom prst="rect">
            <a:avLst/>
          </a:prstGeom>
          <a:noFill/>
          <a:ln/>
        </p:spPr>
        <p:txBody>
          <a:bodyPr wrap="none" rtlCol="0" anchor="t"/>
          <a:lstStyle/>
          <a:p>
            <a:pPr marL="0" indent="0">
              <a:lnSpc>
                <a:spcPts val="4754"/>
              </a:lnSpc>
              <a:buNone/>
            </a:pPr>
            <a:r>
              <a:rPr lang="en-US" sz="3803" b="1" dirty="0">
                <a:solidFill>
                  <a:srgbClr val="396AF1"/>
                </a:solidFill>
                <a:latin typeface="Barlow" pitchFamily="34" charset="0"/>
                <a:ea typeface="Barlow" pitchFamily="34" charset="-122"/>
                <a:cs typeface="Barlow" pitchFamily="34" charset="-120"/>
              </a:rPr>
              <a:t>Reward Mechanism for Snake Game</a:t>
            </a:r>
            <a:endParaRPr lang="en-US" sz="3803" dirty="0"/>
          </a:p>
        </p:txBody>
      </p:sp>
      <p:sp>
        <p:nvSpPr>
          <p:cNvPr id="7" name="Text 2"/>
          <p:cNvSpPr/>
          <p:nvPr/>
        </p:nvSpPr>
        <p:spPr>
          <a:xfrm>
            <a:off x="6128623" y="2126813"/>
            <a:ext cx="7859554" cy="1173956"/>
          </a:xfrm>
          <a:prstGeom prst="rect">
            <a:avLst/>
          </a:prstGeom>
          <a:noFill/>
          <a:ln/>
        </p:spPr>
        <p:txBody>
          <a:bodyPr wrap="square" rtlCol="0" anchor="t"/>
          <a:lstStyle/>
          <a:p>
            <a:pPr marL="0" indent="0">
              <a:lnSpc>
                <a:spcPts val="2312"/>
              </a:lnSpc>
              <a:buNone/>
            </a:pPr>
            <a:r>
              <a:rPr lang="en-US" sz="1445" dirty="0">
                <a:solidFill>
                  <a:srgbClr val="272525"/>
                </a:solidFill>
                <a:latin typeface="Montserrat" pitchFamily="34" charset="0"/>
                <a:ea typeface="Montserrat" pitchFamily="34" charset="-122"/>
                <a:cs typeface="Montserrat" pitchFamily="34" charset="-120"/>
              </a:rPr>
              <a:t>The reward mechanism is crucial for guiding the DRL agent's learning process. It defines the desired behavior and provides incentives for the agent to learn. The reward system for the Snake game encourages the agent to maximize its score by eating food and avoiding collisions.</a:t>
            </a:r>
            <a:endParaRPr lang="en-US" sz="1445" dirty="0"/>
          </a:p>
        </p:txBody>
      </p:sp>
      <p:sp>
        <p:nvSpPr>
          <p:cNvPr id="8" name="Shape 3"/>
          <p:cNvSpPr/>
          <p:nvPr/>
        </p:nvSpPr>
        <p:spPr>
          <a:xfrm>
            <a:off x="6128623" y="3713678"/>
            <a:ext cx="412909" cy="412909"/>
          </a:xfrm>
          <a:prstGeom prst="roundRect">
            <a:avLst>
              <a:gd name="adj" fmla="val 40002"/>
            </a:avLst>
          </a:prstGeom>
          <a:solidFill>
            <a:srgbClr val="EEEFF5"/>
          </a:solidFill>
          <a:ln/>
        </p:spPr>
      </p:sp>
      <p:sp>
        <p:nvSpPr>
          <p:cNvPr id="9" name="Text 4"/>
          <p:cNvSpPr/>
          <p:nvPr/>
        </p:nvSpPr>
        <p:spPr>
          <a:xfrm>
            <a:off x="6283762" y="3775234"/>
            <a:ext cx="102632" cy="289798"/>
          </a:xfrm>
          <a:prstGeom prst="rect">
            <a:avLst/>
          </a:prstGeom>
          <a:noFill/>
          <a:ln/>
        </p:spPr>
        <p:txBody>
          <a:bodyPr wrap="none" rtlCol="0" anchor="t"/>
          <a:lstStyle/>
          <a:p>
            <a:pPr marL="0" indent="0" algn="ctr">
              <a:lnSpc>
                <a:spcPts val="2282"/>
              </a:lnSpc>
              <a:buNone/>
            </a:pPr>
            <a:r>
              <a:rPr lang="en-US" sz="2282" b="1" dirty="0">
                <a:solidFill>
                  <a:srgbClr val="272525"/>
                </a:solidFill>
                <a:latin typeface="Barlow" pitchFamily="34" charset="0"/>
                <a:ea typeface="Barlow" pitchFamily="34" charset="-122"/>
                <a:cs typeface="Barlow" pitchFamily="34" charset="-120"/>
              </a:rPr>
              <a:t>1</a:t>
            </a:r>
            <a:endParaRPr lang="en-US" sz="2282" dirty="0"/>
          </a:p>
        </p:txBody>
      </p:sp>
      <p:sp>
        <p:nvSpPr>
          <p:cNvPr id="10" name="Text 5"/>
          <p:cNvSpPr/>
          <p:nvPr/>
        </p:nvSpPr>
        <p:spPr>
          <a:xfrm>
            <a:off x="6725007" y="3713678"/>
            <a:ext cx="2414707" cy="301823"/>
          </a:xfrm>
          <a:prstGeom prst="rect">
            <a:avLst/>
          </a:prstGeom>
          <a:noFill/>
          <a:ln/>
        </p:spPr>
        <p:txBody>
          <a:bodyPr wrap="none" rtlCol="0" anchor="t"/>
          <a:lstStyle/>
          <a:p>
            <a:pPr marL="0" indent="0">
              <a:lnSpc>
                <a:spcPts val="2377"/>
              </a:lnSpc>
              <a:buNone/>
            </a:pPr>
            <a:r>
              <a:rPr lang="en-US" sz="1901" b="1" dirty="0">
                <a:solidFill>
                  <a:srgbClr val="272525"/>
                </a:solidFill>
                <a:latin typeface="Barlow" pitchFamily="34" charset="0"/>
                <a:ea typeface="Barlow" pitchFamily="34" charset="-122"/>
                <a:cs typeface="Barlow" pitchFamily="34" charset="-120"/>
              </a:rPr>
              <a:t>Positive Reward</a:t>
            </a:r>
            <a:endParaRPr lang="en-US" sz="1901" dirty="0"/>
          </a:p>
        </p:txBody>
      </p:sp>
      <p:sp>
        <p:nvSpPr>
          <p:cNvPr id="11" name="Text 6"/>
          <p:cNvSpPr/>
          <p:nvPr/>
        </p:nvSpPr>
        <p:spPr>
          <a:xfrm>
            <a:off x="6725007" y="4125516"/>
            <a:ext cx="3241715" cy="1173956"/>
          </a:xfrm>
          <a:prstGeom prst="rect">
            <a:avLst/>
          </a:prstGeom>
          <a:noFill/>
          <a:ln/>
        </p:spPr>
        <p:txBody>
          <a:bodyPr wrap="square" rtlCol="0" anchor="t"/>
          <a:lstStyle/>
          <a:p>
            <a:pPr marL="0" indent="0">
              <a:lnSpc>
                <a:spcPts val="2312"/>
              </a:lnSpc>
              <a:buNone/>
            </a:pPr>
            <a:r>
              <a:rPr lang="en-US" sz="1445" dirty="0">
                <a:solidFill>
                  <a:srgbClr val="272525"/>
                </a:solidFill>
                <a:latin typeface="Montserrat" pitchFamily="34" charset="0"/>
                <a:ea typeface="Montserrat" pitchFamily="34" charset="-122"/>
                <a:cs typeface="Montserrat" pitchFamily="34" charset="-120"/>
              </a:rPr>
              <a:t>When the snake consumes food, it receives a positive reward. This incentivizes the agent to seek out food and increase its length.</a:t>
            </a:r>
            <a:endParaRPr lang="en-US" sz="1445" dirty="0"/>
          </a:p>
        </p:txBody>
      </p:sp>
      <p:sp>
        <p:nvSpPr>
          <p:cNvPr id="12" name="Shape 7"/>
          <p:cNvSpPr/>
          <p:nvPr/>
        </p:nvSpPr>
        <p:spPr>
          <a:xfrm>
            <a:off x="10150197" y="3713678"/>
            <a:ext cx="412909" cy="412909"/>
          </a:xfrm>
          <a:prstGeom prst="roundRect">
            <a:avLst>
              <a:gd name="adj" fmla="val 40002"/>
            </a:avLst>
          </a:prstGeom>
          <a:solidFill>
            <a:srgbClr val="EEEFF5"/>
          </a:solidFill>
          <a:ln/>
        </p:spPr>
      </p:sp>
      <p:sp>
        <p:nvSpPr>
          <p:cNvPr id="13" name="Text 8"/>
          <p:cNvSpPr/>
          <p:nvPr/>
        </p:nvSpPr>
        <p:spPr>
          <a:xfrm>
            <a:off x="10275451" y="3775234"/>
            <a:ext cx="162282" cy="289798"/>
          </a:xfrm>
          <a:prstGeom prst="rect">
            <a:avLst/>
          </a:prstGeom>
          <a:noFill/>
          <a:ln/>
        </p:spPr>
        <p:txBody>
          <a:bodyPr wrap="none" rtlCol="0" anchor="t"/>
          <a:lstStyle/>
          <a:p>
            <a:pPr marL="0" indent="0" algn="ctr">
              <a:lnSpc>
                <a:spcPts val="2282"/>
              </a:lnSpc>
              <a:buNone/>
            </a:pPr>
            <a:r>
              <a:rPr lang="en-US" sz="2282" b="1" dirty="0">
                <a:solidFill>
                  <a:srgbClr val="272525"/>
                </a:solidFill>
                <a:latin typeface="Barlow" pitchFamily="34" charset="0"/>
                <a:ea typeface="Barlow" pitchFamily="34" charset="-122"/>
                <a:cs typeface="Barlow" pitchFamily="34" charset="-120"/>
              </a:rPr>
              <a:t>2</a:t>
            </a:r>
            <a:endParaRPr lang="en-US" sz="2282" dirty="0"/>
          </a:p>
        </p:txBody>
      </p:sp>
      <p:sp>
        <p:nvSpPr>
          <p:cNvPr id="14" name="Text 9"/>
          <p:cNvSpPr/>
          <p:nvPr/>
        </p:nvSpPr>
        <p:spPr>
          <a:xfrm>
            <a:off x="10746581" y="3713678"/>
            <a:ext cx="2414707" cy="301823"/>
          </a:xfrm>
          <a:prstGeom prst="rect">
            <a:avLst/>
          </a:prstGeom>
          <a:noFill/>
          <a:ln/>
        </p:spPr>
        <p:txBody>
          <a:bodyPr wrap="none" rtlCol="0" anchor="t"/>
          <a:lstStyle/>
          <a:p>
            <a:pPr marL="0" indent="0">
              <a:lnSpc>
                <a:spcPts val="2377"/>
              </a:lnSpc>
              <a:buNone/>
            </a:pPr>
            <a:r>
              <a:rPr lang="en-US" sz="1901" b="1" dirty="0">
                <a:solidFill>
                  <a:srgbClr val="272525"/>
                </a:solidFill>
                <a:latin typeface="Barlow" pitchFamily="34" charset="0"/>
                <a:ea typeface="Barlow" pitchFamily="34" charset="-122"/>
                <a:cs typeface="Barlow" pitchFamily="34" charset="-120"/>
              </a:rPr>
              <a:t>Negative Reward</a:t>
            </a:r>
            <a:endParaRPr lang="en-US" sz="1901" dirty="0"/>
          </a:p>
        </p:txBody>
      </p:sp>
      <p:sp>
        <p:nvSpPr>
          <p:cNvPr id="15" name="Text 10"/>
          <p:cNvSpPr/>
          <p:nvPr/>
        </p:nvSpPr>
        <p:spPr>
          <a:xfrm>
            <a:off x="10746581" y="4125516"/>
            <a:ext cx="3241715" cy="1467445"/>
          </a:xfrm>
          <a:prstGeom prst="rect">
            <a:avLst/>
          </a:prstGeom>
          <a:noFill/>
          <a:ln/>
        </p:spPr>
        <p:txBody>
          <a:bodyPr wrap="square" rtlCol="0" anchor="t"/>
          <a:lstStyle/>
          <a:p>
            <a:pPr marL="0" indent="0">
              <a:lnSpc>
                <a:spcPts val="2312"/>
              </a:lnSpc>
              <a:buNone/>
            </a:pPr>
            <a:r>
              <a:rPr lang="en-US" sz="1445" dirty="0">
                <a:solidFill>
                  <a:srgbClr val="272525"/>
                </a:solidFill>
                <a:latin typeface="Montserrat" pitchFamily="34" charset="0"/>
                <a:ea typeface="Montserrat" pitchFamily="34" charset="-122"/>
                <a:cs typeface="Montserrat" pitchFamily="34" charset="-120"/>
              </a:rPr>
              <a:t>When the snake collides with itself or the boundaries, it receives a negative reward. This discourages the agent from making self-destructive actions.</a:t>
            </a:r>
            <a:endParaRPr lang="en-US" sz="1445" dirty="0"/>
          </a:p>
        </p:txBody>
      </p:sp>
      <p:sp>
        <p:nvSpPr>
          <p:cNvPr id="16" name="Shape 11"/>
          <p:cNvSpPr/>
          <p:nvPr/>
        </p:nvSpPr>
        <p:spPr>
          <a:xfrm>
            <a:off x="6128623" y="5982891"/>
            <a:ext cx="412909" cy="412909"/>
          </a:xfrm>
          <a:prstGeom prst="roundRect">
            <a:avLst>
              <a:gd name="adj" fmla="val 40002"/>
            </a:avLst>
          </a:prstGeom>
          <a:solidFill>
            <a:srgbClr val="EEEFF5"/>
          </a:solidFill>
          <a:ln/>
        </p:spPr>
      </p:sp>
      <p:sp>
        <p:nvSpPr>
          <p:cNvPr id="17" name="Text 12"/>
          <p:cNvSpPr/>
          <p:nvPr/>
        </p:nvSpPr>
        <p:spPr>
          <a:xfrm>
            <a:off x="6256853" y="6044446"/>
            <a:ext cx="156448" cy="289798"/>
          </a:xfrm>
          <a:prstGeom prst="rect">
            <a:avLst/>
          </a:prstGeom>
          <a:noFill/>
          <a:ln/>
        </p:spPr>
        <p:txBody>
          <a:bodyPr wrap="none" rtlCol="0" anchor="t"/>
          <a:lstStyle/>
          <a:p>
            <a:pPr marL="0" indent="0" algn="ctr">
              <a:lnSpc>
                <a:spcPts val="2282"/>
              </a:lnSpc>
              <a:buNone/>
            </a:pPr>
            <a:r>
              <a:rPr lang="en-US" sz="2282" b="1" dirty="0">
                <a:solidFill>
                  <a:srgbClr val="272525"/>
                </a:solidFill>
                <a:latin typeface="Barlow" pitchFamily="34" charset="0"/>
                <a:ea typeface="Barlow" pitchFamily="34" charset="-122"/>
                <a:cs typeface="Barlow" pitchFamily="34" charset="-120"/>
              </a:rPr>
              <a:t>3</a:t>
            </a:r>
            <a:endParaRPr lang="en-US" sz="2282" dirty="0"/>
          </a:p>
        </p:txBody>
      </p:sp>
      <p:sp>
        <p:nvSpPr>
          <p:cNvPr id="18" name="Text 13"/>
          <p:cNvSpPr/>
          <p:nvPr/>
        </p:nvSpPr>
        <p:spPr>
          <a:xfrm>
            <a:off x="6725007" y="5982891"/>
            <a:ext cx="2414707" cy="301823"/>
          </a:xfrm>
          <a:prstGeom prst="rect">
            <a:avLst/>
          </a:prstGeom>
          <a:noFill/>
          <a:ln/>
        </p:spPr>
        <p:txBody>
          <a:bodyPr wrap="none" rtlCol="0" anchor="t"/>
          <a:lstStyle/>
          <a:p>
            <a:pPr marL="0" indent="0">
              <a:lnSpc>
                <a:spcPts val="2377"/>
              </a:lnSpc>
              <a:buNone/>
            </a:pPr>
            <a:r>
              <a:rPr lang="en-US" sz="1901" b="1" dirty="0">
                <a:solidFill>
                  <a:srgbClr val="272525"/>
                </a:solidFill>
                <a:latin typeface="Barlow" pitchFamily="34" charset="0"/>
                <a:ea typeface="Barlow" pitchFamily="34" charset="-122"/>
                <a:cs typeface="Barlow" pitchFamily="34" charset="-120"/>
              </a:rPr>
              <a:t>Terminal State</a:t>
            </a:r>
            <a:endParaRPr lang="en-US" sz="1901" dirty="0"/>
          </a:p>
        </p:txBody>
      </p:sp>
      <p:sp>
        <p:nvSpPr>
          <p:cNvPr id="19" name="Text 14"/>
          <p:cNvSpPr/>
          <p:nvPr/>
        </p:nvSpPr>
        <p:spPr>
          <a:xfrm>
            <a:off x="6725007" y="6394728"/>
            <a:ext cx="7263170" cy="586978"/>
          </a:xfrm>
          <a:prstGeom prst="rect">
            <a:avLst/>
          </a:prstGeom>
          <a:noFill/>
          <a:ln/>
        </p:spPr>
        <p:txBody>
          <a:bodyPr wrap="square" rtlCol="0" anchor="t"/>
          <a:lstStyle/>
          <a:p>
            <a:pPr marL="0" indent="0">
              <a:lnSpc>
                <a:spcPts val="2312"/>
              </a:lnSpc>
              <a:buNone/>
            </a:pPr>
            <a:r>
              <a:rPr lang="en-US" sz="1445" dirty="0">
                <a:solidFill>
                  <a:srgbClr val="272525"/>
                </a:solidFill>
                <a:latin typeface="Montserrat" pitchFamily="34" charset="0"/>
                <a:ea typeface="Montserrat" pitchFamily="34" charset="-122"/>
                <a:cs typeface="Montserrat" pitchFamily="34" charset="-120"/>
              </a:rPr>
              <a:t>The game ends either when the snake collides with itself or the boundaries, or if it reaches a specific score limit. These are considered terminal states.</a:t>
            </a:r>
            <a:endParaRPr lang="en-US" sz="1445" dirty="0"/>
          </a:p>
        </p:txBody>
      </p:sp>
      <p:graphicFrame>
        <p:nvGraphicFramePr>
          <p:cNvPr id="21" name="Table 20">
            <a:extLst>
              <a:ext uri="{FF2B5EF4-FFF2-40B4-BE49-F238E27FC236}">
                <a16:creationId xmlns:a16="http://schemas.microsoft.com/office/drawing/2014/main" id="{E0D77852-6137-1E52-BF61-F10C55DED321}"/>
              </a:ext>
            </a:extLst>
          </p:cNvPr>
          <p:cNvGraphicFramePr>
            <a:graphicFrameLocks noGrp="1"/>
          </p:cNvGraphicFramePr>
          <p:nvPr>
            <p:extLst>
              <p:ext uri="{D42A27DB-BD31-4B8C-83A1-F6EECF244321}">
                <p14:modId xmlns:p14="http://schemas.microsoft.com/office/powerpoint/2010/main" val="510161227"/>
              </p:ext>
            </p:extLst>
          </p:nvPr>
        </p:nvGraphicFramePr>
        <p:xfrm>
          <a:off x="887156" y="2427514"/>
          <a:ext cx="4269051" cy="4499428"/>
        </p:xfrm>
        <a:graphic>
          <a:graphicData uri="http://schemas.openxmlformats.org/drawingml/2006/table">
            <a:tbl>
              <a:tblPr firstRow="1" bandRow="1">
                <a:tableStyleId>{5C22544A-7EE6-4342-B048-85BDC9FD1C3A}</a:tableStyleId>
              </a:tblPr>
              <a:tblGrid>
                <a:gridCol w="1423017">
                  <a:extLst>
                    <a:ext uri="{9D8B030D-6E8A-4147-A177-3AD203B41FA5}">
                      <a16:colId xmlns:a16="http://schemas.microsoft.com/office/drawing/2014/main" val="1314399660"/>
                    </a:ext>
                  </a:extLst>
                </a:gridCol>
                <a:gridCol w="1423017">
                  <a:extLst>
                    <a:ext uri="{9D8B030D-6E8A-4147-A177-3AD203B41FA5}">
                      <a16:colId xmlns:a16="http://schemas.microsoft.com/office/drawing/2014/main" val="1800105603"/>
                    </a:ext>
                  </a:extLst>
                </a:gridCol>
                <a:gridCol w="1423017">
                  <a:extLst>
                    <a:ext uri="{9D8B030D-6E8A-4147-A177-3AD203B41FA5}">
                      <a16:colId xmlns:a16="http://schemas.microsoft.com/office/drawing/2014/main" val="193740845"/>
                    </a:ext>
                  </a:extLst>
                </a:gridCol>
              </a:tblGrid>
              <a:tr h="1124857">
                <a:tc>
                  <a:txBody>
                    <a:bodyPr/>
                    <a:lstStyle/>
                    <a:p>
                      <a:pPr algn="ctr"/>
                      <a:r>
                        <a:rPr lang="en-US" dirty="0"/>
                        <a:t>Moves</a:t>
                      </a:r>
                      <a:endParaRPr lang="en-IN" dirty="0"/>
                    </a:p>
                  </a:txBody>
                  <a:tcPr anchor="ctr"/>
                </a:tc>
                <a:tc>
                  <a:txBody>
                    <a:bodyPr/>
                    <a:lstStyle/>
                    <a:p>
                      <a:pPr algn="ctr"/>
                      <a:r>
                        <a:rPr lang="en-US" dirty="0"/>
                        <a:t>Rewards</a:t>
                      </a:r>
                      <a:endParaRPr lang="en-IN" dirty="0"/>
                    </a:p>
                  </a:txBody>
                  <a:tcPr anchor="ctr"/>
                </a:tc>
                <a:tc>
                  <a:txBody>
                    <a:bodyPr/>
                    <a:lstStyle/>
                    <a:p>
                      <a:pPr algn="ctr"/>
                      <a:r>
                        <a:rPr lang="en-US" dirty="0"/>
                        <a:t>Results</a:t>
                      </a:r>
                      <a:endParaRPr lang="en-IN" dirty="0"/>
                    </a:p>
                  </a:txBody>
                  <a:tcPr anchor="ctr"/>
                </a:tc>
                <a:extLst>
                  <a:ext uri="{0D108BD9-81ED-4DB2-BD59-A6C34878D82A}">
                    <a16:rowId xmlns:a16="http://schemas.microsoft.com/office/drawing/2014/main" val="471466601"/>
                  </a:ext>
                </a:extLst>
              </a:tr>
              <a:tr h="1124857">
                <a:tc>
                  <a:txBody>
                    <a:bodyPr/>
                    <a:lstStyle/>
                    <a:p>
                      <a:pPr algn="ctr"/>
                      <a:r>
                        <a:rPr lang="en-US" dirty="0"/>
                        <a:t>Eats an Apple</a:t>
                      </a:r>
                      <a:endParaRPr lang="en-IN" dirty="0"/>
                    </a:p>
                  </a:txBody>
                  <a:tcPr anchor="ctr"/>
                </a:tc>
                <a:tc>
                  <a:txBody>
                    <a:bodyPr/>
                    <a:lstStyle/>
                    <a:p>
                      <a:pPr algn="ctr"/>
                      <a:r>
                        <a:rPr lang="en-US" dirty="0"/>
                        <a:t>+10</a:t>
                      </a:r>
                      <a:endParaRPr lang="en-IN" dirty="0"/>
                    </a:p>
                  </a:txBody>
                  <a:tcPr anchor="ctr"/>
                </a:tc>
                <a:tc>
                  <a:txBody>
                    <a:bodyPr/>
                    <a:lstStyle/>
                    <a:p>
                      <a:pPr algn="ctr"/>
                      <a:r>
                        <a:rPr lang="en-US" dirty="0"/>
                        <a:t>Score Increases</a:t>
                      </a:r>
                    </a:p>
                  </a:txBody>
                  <a:tcPr anchor="ctr"/>
                </a:tc>
                <a:extLst>
                  <a:ext uri="{0D108BD9-81ED-4DB2-BD59-A6C34878D82A}">
                    <a16:rowId xmlns:a16="http://schemas.microsoft.com/office/drawing/2014/main" val="2944625250"/>
                  </a:ext>
                </a:extLst>
              </a:tr>
              <a:tr h="1124857">
                <a:tc>
                  <a:txBody>
                    <a:bodyPr/>
                    <a:lstStyle/>
                    <a:p>
                      <a:pPr algn="ctr"/>
                      <a:r>
                        <a:rPr lang="en-US" dirty="0"/>
                        <a:t>Hits with a wall or itself</a:t>
                      </a:r>
                      <a:endParaRPr lang="en-IN" dirty="0"/>
                    </a:p>
                  </a:txBody>
                  <a:tcPr anchor="ctr"/>
                </a:tc>
                <a:tc>
                  <a:txBody>
                    <a:bodyPr/>
                    <a:lstStyle/>
                    <a:p>
                      <a:pPr algn="ctr"/>
                      <a:r>
                        <a:rPr lang="en-US" dirty="0"/>
                        <a:t>-10</a:t>
                      </a:r>
                      <a:endParaRPr lang="en-IN" dirty="0"/>
                    </a:p>
                  </a:txBody>
                  <a:tcPr anchor="ctr"/>
                </a:tc>
                <a:tc>
                  <a:txBody>
                    <a:bodyPr/>
                    <a:lstStyle/>
                    <a:p>
                      <a:pPr algn="ctr"/>
                      <a:r>
                        <a:rPr lang="en-US" dirty="0"/>
                        <a:t>End of episode</a:t>
                      </a:r>
                      <a:endParaRPr lang="en-IN" dirty="0"/>
                    </a:p>
                  </a:txBody>
                  <a:tcPr anchor="ctr"/>
                </a:tc>
                <a:extLst>
                  <a:ext uri="{0D108BD9-81ED-4DB2-BD59-A6C34878D82A}">
                    <a16:rowId xmlns:a16="http://schemas.microsoft.com/office/drawing/2014/main" val="1310834065"/>
                  </a:ext>
                </a:extLst>
              </a:tr>
              <a:tr h="1124857">
                <a:tc>
                  <a:txBody>
                    <a:bodyPr/>
                    <a:lstStyle/>
                    <a:p>
                      <a:pPr algn="ctr"/>
                      <a:r>
                        <a:rPr lang="en-US" dirty="0"/>
                        <a:t>Not eats neither dies</a:t>
                      </a:r>
                      <a:endParaRPr lang="en-IN" dirty="0"/>
                    </a:p>
                  </a:txBody>
                  <a:tcPr anchor="ctr"/>
                </a:tc>
                <a:tc>
                  <a:txBody>
                    <a:bodyPr/>
                    <a:lstStyle/>
                    <a:p>
                      <a:pPr algn="ctr"/>
                      <a:r>
                        <a:rPr lang="en-US" dirty="0"/>
                        <a:t>-1</a:t>
                      </a:r>
                      <a:endParaRPr lang="en-IN" dirty="0"/>
                    </a:p>
                  </a:txBody>
                  <a:tcPr anchor="ctr"/>
                </a:tc>
                <a:tc>
                  <a:txBody>
                    <a:bodyPr/>
                    <a:lstStyle/>
                    <a:p>
                      <a:pPr algn="ctr"/>
                      <a:r>
                        <a:rPr lang="en-US" dirty="0"/>
                        <a:t>Continue playing</a:t>
                      </a:r>
                      <a:endParaRPr lang="en-IN" dirty="0"/>
                    </a:p>
                  </a:txBody>
                  <a:tcPr anchor="ctr"/>
                </a:tc>
                <a:extLst>
                  <a:ext uri="{0D108BD9-81ED-4DB2-BD59-A6C34878D82A}">
                    <a16:rowId xmlns:a16="http://schemas.microsoft.com/office/drawing/2014/main" val="489629138"/>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14748" y="2054423"/>
            <a:ext cx="4944904" cy="4120753"/>
          </a:xfrm>
          <a:prstGeom prst="rect">
            <a:avLst/>
          </a:prstGeom>
        </p:spPr>
      </p:pic>
      <p:sp>
        <p:nvSpPr>
          <p:cNvPr id="6" name="Text 1"/>
          <p:cNvSpPr/>
          <p:nvPr/>
        </p:nvSpPr>
        <p:spPr>
          <a:xfrm>
            <a:off x="758309" y="423746"/>
            <a:ext cx="7627382" cy="1965719"/>
          </a:xfrm>
          <a:prstGeom prst="rect">
            <a:avLst/>
          </a:prstGeom>
          <a:noFill/>
          <a:ln/>
        </p:spPr>
        <p:txBody>
          <a:bodyPr wrap="square" rtlCol="0" anchor="t"/>
          <a:lstStyle/>
          <a:p>
            <a:pPr marL="0" indent="0">
              <a:lnSpc>
                <a:spcPts val="5612"/>
              </a:lnSpc>
              <a:buNone/>
            </a:pPr>
            <a:r>
              <a:rPr lang="en-US" sz="4489" b="1" dirty="0">
                <a:solidFill>
                  <a:srgbClr val="396AF1"/>
                </a:solidFill>
                <a:latin typeface="Barlow" pitchFamily="34" charset="0"/>
                <a:ea typeface="Barlow" pitchFamily="34" charset="-122"/>
                <a:cs typeface="Barlow" pitchFamily="34" charset="-120"/>
              </a:rPr>
              <a:t>Implementing the Deep Neural Network for Q-Learning</a:t>
            </a:r>
            <a:endParaRPr lang="en-US" sz="4489" dirty="0"/>
          </a:p>
        </p:txBody>
      </p:sp>
      <p:sp>
        <p:nvSpPr>
          <p:cNvPr id="7" name="Text 2"/>
          <p:cNvSpPr/>
          <p:nvPr/>
        </p:nvSpPr>
        <p:spPr>
          <a:xfrm>
            <a:off x="758309" y="2714387"/>
            <a:ext cx="7627382" cy="2080260"/>
          </a:xfrm>
          <a:prstGeom prst="rect">
            <a:avLst/>
          </a:prstGeom>
          <a:noFill/>
          <a:ln/>
        </p:spPr>
        <p:txBody>
          <a:bodyPr wrap="squar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The DRL agent uses a deep neural network to learn the optimal policy for playing the Snake game. The network takes the game state (binarized image of 64x64 pixels) as input and outputs the Q-values, which represent the expected rewards for each possible action. The network is trained using the Q-learning algorithm, which aims to find the optimal policy by maximizing the expected cumulative rewards over time.</a:t>
            </a:r>
            <a:endParaRPr lang="en-US" sz="1706" dirty="0"/>
          </a:p>
        </p:txBody>
      </p:sp>
      <p:sp>
        <p:nvSpPr>
          <p:cNvPr id="8" name="Shape 3"/>
          <p:cNvSpPr/>
          <p:nvPr/>
        </p:nvSpPr>
        <p:spPr>
          <a:xfrm>
            <a:off x="758309" y="5038368"/>
            <a:ext cx="7627382" cy="2227183"/>
          </a:xfrm>
          <a:prstGeom prst="roundRect">
            <a:avLst>
              <a:gd name="adj" fmla="val 8755"/>
            </a:avLst>
          </a:prstGeom>
          <a:noFill/>
          <a:ln w="7620">
            <a:solidFill>
              <a:srgbClr val="000000">
                <a:alpha val="8000"/>
              </a:srgbClr>
            </a:solidFill>
            <a:prstDash val="solid"/>
          </a:ln>
        </p:spPr>
      </p:sp>
      <p:sp>
        <p:nvSpPr>
          <p:cNvPr id="9" name="Shape 4"/>
          <p:cNvSpPr/>
          <p:nvPr/>
        </p:nvSpPr>
        <p:spPr>
          <a:xfrm>
            <a:off x="765929" y="5045988"/>
            <a:ext cx="7612142" cy="621744"/>
          </a:xfrm>
          <a:prstGeom prst="rect">
            <a:avLst/>
          </a:prstGeom>
          <a:solidFill>
            <a:srgbClr val="FFFFFF">
              <a:alpha val="4000"/>
            </a:srgbClr>
          </a:solidFill>
          <a:ln/>
        </p:spPr>
      </p:sp>
      <p:sp>
        <p:nvSpPr>
          <p:cNvPr id="10" name="Text 5"/>
          <p:cNvSpPr/>
          <p:nvPr/>
        </p:nvSpPr>
        <p:spPr>
          <a:xfrm>
            <a:off x="982504" y="5183505"/>
            <a:ext cx="3369112" cy="346710"/>
          </a:xfrm>
          <a:prstGeom prst="rect">
            <a:avLst/>
          </a:prstGeom>
          <a:noFill/>
          <a:ln/>
        </p:spPr>
        <p:txBody>
          <a:bodyPr wrap="non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Input</a:t>
            </a:r>
            <a:endParaRPr lang="en-US" sz="1706" dirty="0"/>
          </a:p>
        </p:txBody>
      </p:sp>
      <p:sp>
        <p:nvSpPr>
          <p:cNvPr id="11" name="Text 6"/>
          <p:cNvSpPr/>
          <p:nvPr/>
        </p:nvSpPr>
        <p:spPr>
          <a:xfrm>
            <a:off x="4792385" y="5183505"/>
            <a:ext cx="3369112" cy="346710"/>
          </a:xfrm>
          <a:prstGeom prst="rect">
            <a:avLst/>
          </a:prstGeom>
          <a:noFill/>
          <a:ln/>
        </p:spPr>
        <p:txBody>
          <a:bodyPr wrap="non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Binarized Image</a:t>
            </a:r>
            <a:endParaRPr lang="en-US" sz="1706" dirty="0"/>
          </a:p>
        </p:txBody>
      </p:sp>
      <p:sp>
        <p:nvSpPr>
          <p:cNvPr id="12" name="Shape 7"/>
          <p:cNvSpPr/>
          <p:nvPr/>
        </p:nvSpPr>
        <p:spPr>
          <a:xfrm>
            <a:off x="765929" y="5667732"/>
            <a:ext cx="7612142" cy="968454"/>
          </a:xfrm>
          <a:prstGeom prst="rect">
            <a:avLst/>
          </a:prstGeom>
          <a:solidFill>
            <a:srgbClr val="000000">
              <a:alpha val="4000"/>
            </a:srgbClr>
          </a:solidFill>
          <a:ln/>
        </p:spPr>
      </p:sp>
      <p:sp>
        <p:nvSpPr>
          <p:cNvPr id="13" name="Text 8"/>
          <p:cNvSpPr/>
          <p:nvPr/>
        </p:nvSpPr>
        <p:spPr>
          <a:xfrm>
            <a:off x="982504" y="5805249"/>
            <a:ext cx="3369112" cy="346710"/>
          </a:xfrm>
          <a:prstGeom prst="rect">
            <a:avLst/>
          </a:prstGeom>
          <a:noFill/>
          <a:ln/>
        </p:spPr>
        <p:txBody>
          <a:bodyPr wrap="non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Hidden Layers</a:t>
            </a:r>
            <a:endParaRPr lang="en-US" sz="1706" dirty="0"/>
          </a:p>
        </p:txBody>
      </p:sp>
      <p:sp>
        <p:nvSpPr>
          <p:cNvPr id="14" name="Text 9"/>
          <p:cNvSpPr/>
          <p:nvPr/>
        </p:nvSpPr>
        <p:spPr>
          <a:xfrm>
            <a:off x="4792385" y="5564743"/>
            <a:ext cx="3369112" cy="693420"/>
          </a:xfrm>
          <a:prstGeom prst="rect">
            <a:avLst/>
          </a:prstGeom>
          <a:noFill/>
          <a:ln/>
        </p:spPr>
        <p:txBody>
          <a:bodyPr wrap="squar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Multiple layers with activation functions (Conv2d, </a:t>
            </a:r>
            <a:r>
              <a:rPr lang="en-US" sz="1706" dirty="0" err="1">
                <a:solidFill>
                  <a:srgbClr val="272525"/>
                </a:solidFill>
                <a:latin typeface="Montserrat" pitchFamily="34" charset="0"/>
                <a:ea typeface="Montserrat" pitchFamily="34" charset="-122"/>
                <a:cs typeface="Montserrat" pitchFamily="34" charset="-120"/>
              </a:rPr>
              <a:t>ReLU</a:t>
            </a:r>
            <a:r>
              <a:rPr lang="en-US" sz="1706" dirty="0">
                <a:solidFill>
                  <a:srgbClr val="272525"/>
                </a:solidFill>
                <a:latin typeface="Montserrat" pitchFamily="34" charset="0"/>
                <a:ea typeface="Montserrat" pitchFamily="34" charset="-122"/>
                <a:cs typeface="Montserrat" pitchFamily="34" charset="-120"/>
              </a:rPr>
              <a:t>, MaxPool2d, FC)</a:t>
            </a:r>
            <a:endParaRPr lang="en-US" sz="1706" dirty="0"/>
          </a:p>
        </p:txBody>
      </p:sp>
      <p:sp>
        <p:nvSpPr>
          <p:cNvPr id="15" name="Shape 10"/>
          <p:cNvSpPr/>
          <p:nvPr/>
        </p:nvSpPr>
        <p:spPr>
          <a:xfrm>
            <a:off x="765929" y="6636187"/>
            <a:ext cx="7612142" cy="621744"/>
          </a:xfrm>
          <a:prstGeom prst="rect">
            <a:avLst/>
          </a:prstGeom>
          <a:solidFill>
            <a:srgbClr val="FFFFFF">
              <a:alpha val="4000"/>
            </a:srgbClr>
          </a:solidFill>
          <a:ln/>
        </p:spPr>
      </p:sp>
      <p:sp>
        <p:nvSpPr>
          <p:cNvPr id="16" name="Text 11"/>
          <p:cNvSpPr/>
          <p:nvPr/>
        </p:nvSpPr>
        <p:spPr>
          <a:xfrm>
            <a:off x="982504" y="6773704"/>
            <a:ext cx="3369112" cy="346710"/>
          </a:xfrm>
          <a:prstGeom prst="rect">
            <a:avLst/>
          </a:prstGeom>
          <a:noFill/>
          <a:ln/>
        </p:spPr>
        <p:txBody>
          <a:bodyPr wrap="non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Output</a:t>
            </a:r>
            <a:endParaRPr lang="en-US" sz="1706" dirty="0"/>
          </a:p>
        </p:txBody>
      </p:sp>
      <p:sp>
        <p:nvSpPr>
          <p:cNvPr id="17" name="Text 12"/>
          <p:cNvSpPr/>
          <p:nvPr/>
        </p:nvSpPr>
        <p:spPr>
          <a:xfrm>
            <a:off x="4792385" y="6773704"/>
            <a:ext cx="3369112" cy="346710"/>
          </a:xfrm>
          <a:prstGeom prst="rect">
            <a:avLst/>
          </a:prstGeom>
          <a:noFill/>
          <a:ln/>
        </p:spPr>
        <p:txBody>
          <a:bodyPr wrap="none" rtlCol="0" anchor="t"/>
          <a:lstStyle/>
          <a:p>
            <a:pPr marL="0" indent="0">
              <a:lnSpc>
                <a:spcPts val="2730"/>
              </a:lnSpc>
              <a:buNone/>
            </a:pPr>
            <a:r>
              <a:rPr lang="en-US" sz="1706" dirty="0">
                <a:solidFill>
                  <a:srgbClr val="272525"/>
                </a:solidFill>
                <a:latin typeface="Montserrat" pitchFamily="34" charset="0"/>
                <a:ea typeface="Montserrat" pitchFamily="34" charset="-122"/>
                <a:cs typeface="Montserrat" pitchFamily="34" charset="-120"/>
              </a:rPr>
              <a:t>Q-values for each action</a:t>
            </a:r>
            <a:endParaRPr lang="en-US" sz="170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4981387" y="3760754"/>
            <a:ext cx="4667626" cy="631865"/>
          </a:xfrm>
          <a:prstGeom prst="rect">
            <a:avLst/>
          </a:prstGeom>
          <a:noFill/>
          <a:ln/>
        </p:spPr>
        <p:txBody>
          <a:bodyPr wrap="none" rtlCol="0" anchor="t"/>
          <a:lstStyle/>
          <a:p>
            <a:pPr marL="0" indent="0">
              <a:lnSpc>
                <a:spcPts val="4976"/>
              </a:lnSpc>
              <a:buNone/>
            </a:pPr>
            <a:r>
              <a:rPr lang="en-US" sz="4400" b="1" dirty="0">
                <a:solidFill>
                  <a:srgbClr val="396AF1"/>
                </a:solidFill>
                <a:latin typeface="Barlow" pitchFamily="34" charset="0"/>
                <a:ea typeface="Barlow" pitchFamily="34" charset="-122"/>
                <a:cs typeface="Barlow" pitchFamily="34" charset="-120"/>
              </a:rPr>
              <a:t>The Code</a:t>
            </a:r>
            <a:endParaRPr lang="en-US" sz="4400" dirty="0"/>
          </a:p>
        </p:txBody>
      </p:sp>
    </p:spTree>
    <p:extLst>
      <p:ext uri="{BB962C8B-B14F-4D97-AF65-F5344CB8AC3E}">
        <p14:creationId xmlns:p14="http://schemas.microsoft.com/office/powerpoint/2010/main" val="33962479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1525</Words>
  <Application>Microsoft Office PowerPoint</Application>
  <PresentationFormat>Custom</PresentationFormat>
  <Paragraphs>146</Paragraphs>
  <Slides>16</Slides>
  <Notes>16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RUBI_RAJ_ SHARAVAN</cp:lastModifiedBy>
  <cp:revision>2</cp:revision>
  <dcterms:created xsi:type="dcterms:W3CDTF">2024-07-13T06:29:18Z</dcterms:created>
  <dcterms:modified xsi:type="dcterms:W3CDTF">2024-07-13T08:28:17Z</dcterms:modified>
</cp:coreProperties>
</file>